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26"/>
  </p:notesMasterIdLst>
  <p:sldIdLst>
    <p:sldId id="256" r:id="rId5"/>
    <p:sldId id="370" r:id="rId6"/>
    <p:sldId id="353" r:id="rId7"/>
    <p:sldId id="354" r:id="rId8"/>
    <p:sldId id="357" r:id="rId9"/>
    <p:sldId id="367" r:id="rId10"/>
    <p:sldId id="355" r:id="rId11"/>
    <p:sldId id="359" r:id="rId12"/>
    <p:sldId id="364" r:id="rId13"/>
    <p:sldId id="369" r:id="rId14"/>
    <p:sldId id="371" r:id="rId15"/>
    <p:sldId id="377" r:id="rId16"/>
    <p:sldId id="376" r:id="rId17"/>
    <p:sldId id="374" r:id="rId18"/>
    <p:sldId id="375" r:id="rId19"/>
    <p:sldId id="368" r:id="rId20"/>
    <p:sldId id="378" r:id="rId21"/>
    <p:sldId id="379" r:id="rId22"/>
    <p:sldId id="363" r:id="rId23"/>
    <p:sldId id="365" r:id="rId24"/>
    <p:sldId id="366" r:id="rId25"/>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4569" autoAdjust="0"/>
  </p:normalViewPr>
  <p:slideViewPr>
    <p:cSldViewPr>
      <p:cViewPr varScale="1">
        <p:scale>
          <a:sx n="51" d="100"/>
          <a:sy n="51" d="100"/>
        </p:scale>
        <p:origin x="166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8BA9DD2F-E167-45FA-B37E-428E511C23DA}" type="datetimeFigureOut">
              <a:rPr lang="en-GB" smtClean="0"/>
              <a:t>31/10/2023</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9B00236A-0A09-4842-A045-844F4C8F4DD0}" type="slidenum">
              <a:rPr lang="en-GB" smtClean="0"/>
              <a:t>‹#›</a:t>
            </a:fld>
            <a:endParaRPr lang="en-GB"/>
          </a:p>
        </p:txBody>
      </p:sp>
    </p:spTree>
    <p:extLst>
      <p:ext uri="{BB962C8B-B14F-4D97-AF65-F5344CB8AC3E}">
        <p14:creationId xmlns:p14="http://schemas.microsoft.com/office/powerpoint/2010/main" val="21505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208EC8-B3BD-430F-845A-07EEC76EDD09}" type="slidenum">
              <a:rPr lang="en-GB" altLang="en-US" smtClean="0"/>
              <a:pPr eaLnBrk="1" hangingPunct="1">
                <a:spcBef>
                  <a:spcPct val="0"/>
                </a:spcBef>
              </a:pPr>
              <a:t>3</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GB" altLang="en-US" dirty="0"/>
              <a:t>“Communities” are groups of people linked by a common bond, e.g. geographical, ‘interests’, ‘circumstance’, ‘supporters’.</a:t>
            </a:r>
          </a:p>
        </p:txBody>
      </p:sp>
    </p:spTree>
    <p:extLst>
      <p:ext uri="{BB962C8B-B14F-4D97-AF65-F5344CB8AC3E}">
        <p14:creationId xmlns:p14="http://schemas.microsoft.com/office/powerpoint/2010/main" val="300683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GB" altLang="en-US" dirty="0"/>
              <a:t>The Group formed after residents were invited to a Parish Council meeting attended by the Environment Agency from Newcastle and The Civil Contingency Unit. The E.A. outlined the importance of local knowledge in dealing with a flood event.</a:t>
            </a:r>
          </a:p>
          <a:p>
            <a:r>
              <a:rPr lang="en-GB" altLang="en-US" dirty="0"/>
              <a:t>A self help group was formed from residents and volunteers.  The E.A. and The Civil Contingency Unit gave guidance and examples of documentation available for initial meetings, where action plans were discussed. </a:t>
            </a:r>
          </a:p>
          <a:p>
            <a:r>
              <a:rPr lang="en-GB" altLang="en-US" dirty="0"/>
              <a:t>A “flexible “Action Plan(documented 2011) was formulated and responsibilities were outlined. </a:t>
            </a:r>
          </a:p>
          <a:p>
            <a:r>
              <a:rPr lang="en-GB" altLang="en-US" dirty="0"/>
              <a:t>Two residents coordinate the action on receipt of a flood warning.</a:t>
            </a:r>
          </a:p>
          <a:p>
            <a:r>
              <a:rPr lang="en-GB" altLang="en-US" dirty="0"/>
              <a:t>When a flood warning is issued wardens - who will have received the automated message - will assemble to take action. One volunteer is designated to liaise with the responding organisations. All these agencies are outlined in the Plan, along with their emergency telephone numbers.</a:t>
            </a:r>
          </a:p>
          <a:p>
            <a:endParaRPr lang="en-GB" altLang="en-US" dirty="0"/>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6E86E5-9D1D-4AB1-AA46-E561B372B4E5}" type="slidenum">
              <a:rPr lang="en-GB" altLang="en-US" smtClean="0"/>
              <a:pPr eaLnBrk="1" hangingPunct="1">
                <a:spcBef>
                  <a:spcPct val="0"/>
                </a:spcBef>
              </a:pPr>
              <a:t>19</a:t>
            </a:fld>
            <a:endParaRPr lang="en-GB" altLang="en-US"/>
          </a:p>
        </p:txBody>
      </p:sp>
    </p:spTree>
    <p:extLst>
      <p:ext uri="{BB962C8B-B14F-4D97-AF65-F5344CB8AC3E}">
        <p14:creationId xmlns:p14="http://schemas.microsoft.com/office/powerpoint/2010/main" val="28347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GB" altLang="en-US" dirty="0"/>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53EEA7-DDD5-431C-B79A-1AF999E40E4B}" type="slidenum">
              <a:rPr lang="en-GB" altLang="en-US" smtClean="0"/>
              <a:pPr eaLnBrk="1" hangingPunct="1">
                <a:spcBef>
                  <a:spcPct val="0"/>
                </a:spcBef>
              </a:pPr>
              <a:t>4</a:t>
            </a:fld>
            <a:endParaRPr lang="en-GB" altLang="en-US"/>
          </a:p>
        </p:txBody>
      </p:sp>
    </p:spTree>
    <p:extLst>
      <p:ext uri="{BB962C8B-B14F-4D97-AF65-F5344CB8AC3E}">
        <p14:creationId xmlns:p14="http://schemas.microsoft.com/office/powerpoint/2010/main" val="423879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FE0567-78A4-41CC-9499-8C8262E1AC5A}" type="slidenum">
              <a:rPr lang="en-GB" altLang="en-US" smtClean="0"/>
              <a:pPr eaLnBrk="1" hangingPunct="1">
                <a:spcBef>
                  <a:spcPct val="0"/>
                </a:spcBef>
              </a:pPr>
              <a:t>5</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altLang="en-US"/>
              <a:t>Refer to Risk Register – circulate User friendly version of Community Risk Register once published or give link.</a:t>
            </a:r>
          </a:p>
        </p:txBody>
      </p:sp>
    </p:spTree>
    <p:extLst>
      <p:ext uri="{BB962C8B-B14F-4D97-AF65-F5344CB8AC3E}">
        <p14:creationId xmlns:p14="http://schemas.microsoft.com/office/powerpoint/2010/main" val="44320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44A16F-13CD-4D33-853C-9B131B2A80A7}" type="slidenum">
              <a:rPr lang="en-GB" altLang="en-US" smtClean="0"/>
              <a:pPr eaLnBrk="1" hangingPunct="1">
                <a:spcBef>
                  <a:spcPct val="0"/>
                </a:spcBef>
              </a:pPr>
              <a:t>7</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81786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endParaRPr lang="en-GB" altLang="en-US" dirty="0"/>
          </a:p>
        </p:txBody>
      </p:sp>
      <p:sp>
        <p:nvSpPr>
          <p:cNvPr id="297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926F73-278C-42CB-A8C0-4B7D9F8A8E84}" type="slidenum">
              <a:rPr lang="en-GB" altLang="en-US" smtClean="0"/>
              <a:pPr eaLnBrk="1" hangingPunct="1">
                <a:spcBef>
                  <a:spcPct val="0"/>
                </a:spcBef>
              </a:pPr>
              <a:t>9</a:t>
            </a:fld>
            <a:endParaRPr lang="en-GB" altLang="en-US"/>
          </a:p>
        </p:txBody>
      </p:sp>
    </p:spTree>
    <p:extLst>
      <p:ext uri="{BB962C8B-B14F-4D97-AF65-F5344CB8AC3E}">
        <p14:creationId xmlns:p14="http://schemas.microsoft.com/office/powerpoint/2010/main" val="105773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00236A-0A09-4842-A045-844F4C8F4DD0}" type="slidenum">
              <a:rPr lang="en-GB" smtClean="0"/>
              <a:t>10</a:t>
            </a:fld>
            <a:endParaRPr lang="en-GB"/>
          </a:p>
        </p:txBody>
      </p:sp>
    </p:spTree>
    <p:extLst>
      <p:ext uri="{BB962C8B-B14F-4D97-AF65-F5344CB8AC3E}">
        <p14:creationId xmlns:p14="http://schemas.microsoft.com/office/powerpoint/2010/main" val="3965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00236A-0A09-4842-A045-844F4C8F4DD0}" type="slidenum">
              <a:rPr lang="en-GB" smtClean="0"/>
              <a:t>14</a:t>
            </a:fld>
            <a:endParaRPr lang="en-GB"/>
          </a:p>
        </p:txBody>
      </p:sp>
    </p:spTree>
    <p:extLst>
      <p:ext uri="{BB962C8B-B14F-4D97-AF65-F5344CB8AC3E}">
        <p14:creationId xmlns:p14="http://schemas.microsoft.com/office/powerpoint/2010/main" val="148348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00236A-0A09-4842-A045-844F4C8F4DD0}" type="slidenum">
              <a:rPr lang="en-GB" smtClean="0"/>
              <a:t>16</a:t>
            </a:fld>
            <a:endParaRPr lang="en-GB"/>
          </a:p>
        </p:txBody>
      </p:sp>
    </p:spTree>
    <p:extLst>
      <p:ext uri="{BB962C8B-B14F-4D97-AF65-F5344CB8AC3E}">
        <p14:creationId xmlns:p14="http://schemas.microsoft.com/office/powerpoint/2010/main" val="342077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00236A-0A09-4842-A045-844F4C8F4DD0}" type="slidenum">
              <a:rPr lang="en-GB" smtClean="0"/>
              <a:t>17</a:t>
            </a:fld>
            <a:endParaRPr lang="en-GB"/>
          </a:p>
        </p:txBody>
      </p:sp>
    </p:spTree>
    <p:extLst>
      <p:ext uri="{BB962C8B-B14F-4D97-AF65-F5344CB8AC3E}">
        <p14:creationId xmlns:p14="http://schemas.microsoft.com/office/powerpoint/2010/main" val="403996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772868-A1E0-4BD2-B839-09F369AC7322}"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72868-A1E0-4BD2-B839-09F369AC7322}"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72868-A1E0-4BD2-B839-09F369AC7322}"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72868-A1E0-4BD2-B839-09F369AC7322}"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72868-A1E0-4BD2-B839-09F369AC7322}"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72868-A1E0-4BD2-B839-09F369AC7322}"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772868-A1E0-4BD2-B839-09F369AC7322}" type="datetimeFigureOut">
              <a:rPr lang="en-GB" smtClean="0"/>
              <a:t>31/10/2023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772868-A1E0-4BD2-B839-09F369AC7322}" type="datetimeFigureOut">
              <a:rPr lang="en-GB" smtClean="0"/>
              <a:t>31/10/2023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72868-A1E0-4BD2-B839-09F369AC7322}" type="datetimeFigureOut">
              <a:rPr lang="en-GB" smtClean="0"/>
              <a:t>31/10/2023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022893-3BA1-427A-83D8-4AC9CFC572B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772868-A1E0-4BD2-B839-09F369AC7322}"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022893-3BA1-427A-83D8-4AC9CFC572BB}"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E772868-A1E0-4BD2-B839-09F369AC7322}" type="datetimeFigureOut">
              <a:rPr lang="en-GB" smtClean="0"/>
              <a:t>31/10/2023</a:t>
            </a:fld>
            <a:endParaRPr lang="en-GB"/>
          </a:p>
        </p:txBody>
      </p:sp>
      <p:sp>
        <p:nvSpPr>
          <p:cNvPr id="9" name="Slide Number Placeholder 8"/>
          <p:cNvSpPr>
            <a:spLocks noGrp="1"/>
          </p:cNvSpPr>
          <p:nvPr>
            <p:ph type="sldNum" sz="quarter" idx="11"/>
          </p:nvPr>
        </p:nvSpPr>
        <p:spPr/>
        <p:txBody>
          <a:bodyPr/>
          <a:lstStyle/>
          <a:p>
            <a:fld id="{8C022893-3BA1-427A-83D8-4AC9CFC572B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C022893-3BA1-427A-83D8-4AC9CFC572BB}"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E772868-A1E0-4BD2-B839-09F369AC7322}" type="datetimeFigureOut">
              <a:rPr lang="en-GB" smtClean="0"/>
              <a:t>31/10/2023</a:t>
            </a:fld>
            <a:endParaRPr lang="en-GB"/>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aura.dobson@durham.gov.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jWyqXp8cnKAhVKExoKHU_bBy8QjRwIBw&amp;url=http://www.highwaysindustry.com/video-shocking-new-cctv-shows-road-worker-near-misses/&amp;bvm=bv.112766941,d.eWE&amp;psig=AFQjCNHhu6lW-Py1h7hjJc5RZKzmxupD-w&amp;ust=1453980559748196"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80" y="4663887"/>
            <a:ext cx="5494913" cy="1678963"/>
          </a:xfrm>
        </p:spPr>
        <p:txBody>
          <a:bodyPr/>
          <a:lstStyle/>
          <a:p>
            <a:pPr algn="ctr"/>
            <a:r>
              <a:rPr lang="en-GB" sz="7000" b="1" dirty="0">
                <a:latin typeface="Calibri" panose="020F0502020204030204" pitchFamily="34" charset="0"/>
                <a:cs typeface="Calibri" panose="020F0502020204030204" pitchFamily="34" charset="0"/>
              </a:rPr>
              <a:t>Community Emergency Plans</a:t>
            </a:r>
          </a:p>
        </p:txBody>
      </p:sp>
      <p:sp>
        <p:nvSpPr>
          <p:cNvPr id="4" name="Rectangle 3"/>
          <p:cNvSpPr/>
          <p:nvPr/>
        </p:nvSpPr>
        <p:spPr>
          <a:xfrm>
            <a:off x="-36512" y="0"/>
            <a:ext cx="115212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ntserver\CCU\New Joint Drive\Community Resilience\promotion\logos\resilient durham community resilienc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2" y="260648"/>
            <a:ext cx="1295581" cy="4963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snow, outdoor, nature, slope&#10;&#10;Description automatically generated">
            <a:extLst>
              <a:ext uri="{FF2B5EF4-FFF2-40B4-BE49-F238E27FC236}">
                <a16:creationId xmlns:a16="http://schemas.microsoft.com/office/drawing/2014/main" id="{B4669CCC-A3F6-4DFF-94B1-E531F8AD6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37616"/>
            <a:ext cx="3344004" cy="1876904"/>
          </a:xfrm>
          <a:prstGeom prst="rect">
            <a:avLst/>
          </a:prstGeom>
        </p:spPr>
      </p:pic>
      <p:pic>
        <p:nvPicPr>
          <p:cNvPr id="11" name="Picture 10" descr="A picture containing outdoor, tree, day, stone&#10;&#10;Description automatically generated">
            <a:extLst>
              <a:ext uri="{FF2B5EF4-FFF2-40B4-BE49-F238E27FC236}">
                <a16:creationId xmlns:a16="http://schemas.microsoft.com/office/drawing/2014/main" id="{C84D47BA-4F94-4469-A069-28D3D54252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573" y="2045352"/>
            <a:ext cx="2556284" cy="4544505"/>
          </a:xfrm>
          <a:prstGeom prst="rect">
            <a:avLst/>
          </a:prstGeom>
        </p:spPr>
      </p:pic>
      <p:pic>
        <p:nvPicPr>
          <p:cNvPr id="13" name="Picture 12" descr="A rainbow over a city&#10;&#10;Description automatically generated with low confidence">
            <a:extLst>
              <a:ext uri="{FF2B5EF4-FFF2-40B4-BE49-F238E27FC236}">
                <a16:creationId xmlns:a16="http://schemas.microsoft.com/office/drawing/2014/main" id="{BCB3ED84-8DF6-414B-B76D-872E167CA0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37616"/>
            <a:ext cx="2031690" cy="2708920"/>
          </a:xfrm>
          <a:prstGeom prst="rect">
            <a:avLst/>
          </a:prstGeom>
        </p:spPr>
      </p:pic>
    </p:spTree>
    <p:extLst>
      <p:ext uri="{BB962C8B-B14F-4D97-AF65-F5344CB8AC3E}">
        <p14:creationId xmlns:p14="http://schemas.microsoft.com/office/powerpoint/2010/main" val="335022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94C8-65B3-47B7-98B7-492B6B3B7F19}"/>
              </a:ext>
            </a:extLst>
          </p:cNvPr>
          <p:cNvSpPr>
            <a:spLocks noGrp="1"/>
          </p:cNvSpPr>
          <p:nvPr>
            <p:ph type="title"/>
          </p:nvPr>
        </p:nvSpPr>
        <p:spPr>
          <a:xfrm>
            <a:off x="457200" y="274638"/>
            <a:ext cx="7620000" cy="1143000"/>
          </a:xfrm>
        </p:spPr>
        <p:txBody>
          <a:bodyPr anchor="ctr">
            <a:normAutofit/>
          </a:bodyPr>
          <a:lstStyle/>
          <a:p>
            <a:r>
              <a:rPr lang="en-GB" b="1" dirty="0">
                <a:latin typeface="+mn-lt"/>
              </a:rPr>
              <a:t>The Plan</a:t>
            </a:r>
          </a:p>
        </p:txBody>
      </p:sp>
      <p:pic>
        <p:nvPicPr>
          <p:cNvPr id="5" name="Picture 4">
            <a:extLst>
              <a:ext uri="{FF2B5EF4-FFF2-40B4-BE49-F238E27FC236}">
                <a16:creationId xmlns:a16="http://schemas.microsoft.com/office/drawing/2014/main" id="{AEB2509F-87A4-4A1B-90F3-85889F95E564}"/>
              </a:ext>
            </a:extLst>
          </p:cNvPr>
          <p:cNvPicPr>
            <a:picLocks noChangeAspect="1"/>
          </p:cNvPicPr>
          <p:nvPr/>
        </p:nvPicPr>
        <p:blipFill rotWithShape="1">
          <a:blip r:embed="rId3"/>
          <a:srcRect l="61812" t="20601" r="12988" b="16401"/>
          <a:stretch/>
        </p:blipFill>
        <p:spPr>
          <a:xfrm>
            <a:off x="653847" y="1536192"/>
            <a:ext cx="3264306" cy="4590288"/>
          </a:xfrm>
          <a:prstGeom prst="rect">
            <a:avLst/>
          </a:prstGeom>
          <a:noFill/>
          <a:ln>
            <a:solidFill>
              <a:schemeClr val="tx1"/>
            </a:solidFill>
          </a:ln>
        </p:spPr>
      </p:pic>
      <p:sp>
        <p:nvSpPr>
          <p:cNvPr id="3" name="Content Placeholder 2">
            <a:extLst>
              <a:ext uri="{FF2B5EF4-FFF2-40B4-BE49-F238E27FC236}">
                <a16:creationId xmlns:a16="http://schemas.microsoft.com/office/drawing/2014/main" id="{8B0E7DA7-CF92-4F41-9195-229871E6504D}"/>
              </a:ext>
            </a:extLst>
          </p:cNvPr>
          <p:cNvSpPr>
            <a:spLocks noGrp="1"/>
          </p:cNvSpPr>
          <p:nvPr>
            <p:ph sz="half" idx="2"/>
          </p:nvPr>
        </p:nvSpPr>
        <p:spPr>
          <a:xfrm>
            <a:off x="3918153" y="1536192"/>
            <a:ext cx="4398263" cy="4590288"/>
          </a:xfrm>
        </p:spPr>
        <p:txBody>
          <a:bodyPr>
            <a:normAutofit fontScale="92500" lnSpcReduction="20000"/>
          </a:bodyPr>
          <a:lstStyle/>
          <a:p>
            <a:pPr>
              <a:lnSpc>
                <a:spcPct val="90000"/>
              </a:lnSpc>
            </a:pPr>
            <a:endParaRPr lang="en-GB" sz="2400" dirty="0"/>
          </a:p>
          <a:p>
            <a:pPr>
              <a:lnSpc>
                <a:spcPct val="90000"/>
              </a:lnSpc>
            </a:pPr>
            <a:r>
              <a:rPr lang="en-GB" sz="3000" dirty="0">
                <a:solidFill>
                  <a:srgbClr val="1F497D"/>
                </a:solidFill>
              </a:rPr>
              <a:t>Draft template provided</a:t>
            </a:r>
          </a:p>
          <a:p>
            <a:pPr marL="114300" indent="0">
              <a:lnSpc>
                <a:spcPct val="90000"/>
              </a:lnSpc>
              <a:buNone/>
            </a:pPr>
            <a:endParaRPr lang="en-GB" sz="3000" dirty="0">
              <a:solidFill>
                <a:srgbClr val="1F497D"/>
              </a:solidFill>
            </a:endParaRPr>
          </a:p>
          <a:p>
            <a:pPr>
              <a:lnSpc>
                <a:spcPct val="90000"/>
              </a:lnSpc>
            </a:pPr>
            <a:r>
              <a:rPr lang="en-GB" sz="3000" dirty="0">
                <a:solidFill>
                  <a:srgbClr val="1F497D"/>
                </a:solidFill>
              </a:rPr>
              <a:t>You fill in specific information for your community</a:t>
            </a:r>
          </a:p>
          <a:p>
            <a:pPr lvl="1">
              <a:lnSpc>
                <a:spcPct val="90000"/>
              </a:lnSpc>
            </a:pPr>
            <a:r>
              <a:rPr lang="en-GB" sz="3000" dirty="0">
                <a:solidFill>
                  <a:srgbClr val="1F497D"/>
                </a:solidFill>
              </a:rPr>
              <a:t>Local risks</a:t>
            </a:r>
          </a:p>
          <a:p>
            <a:pPr lvl="1">
              <a:lnSpc>
                <a:spcPct val="90000"/>
              </a:lnSpc>
            </a:pPr>
            <a:r>
              <a:rPr lang="en-GB" sz="3000" dirty="0">
                <a:solidFill>
                  <a:srgbClr val="1F497D"/>
                </a:solidFill>
              </a:rPr>
              <a:t>Local skills and resources</a:t>
            </a:r>
          </a:p>
          <a:p>
            <a:pPr lvl="1">
              <a:lnSpc>
                <a:spcPct val="90000"/>
              </a:lnSpc>
            </a:pPr>
            <a:r>
              <a:rPr lang="en-GB" sz="3000" dirty="0">
                <a:solidFill>
                  <a:srgbClr val="1F497D"/>
                </a:solidFill>
              </a:rPr>
              <a:t>Key locations (places of safety, coordination point)</a:t>
            </a:r>
          </a:p>
          <a:p>
            <a:pPr lvl="1">
              <a:lnSpc>
                <a:spcPct val="90000"/>
              </a:lnSpc>
            </a:pPr>
            <a:r>
              <a:rPr lang="en-GB" sz="3000" dirty="0">
                <a:solidFill>
                  <a:srgbClr val="1F497D"/>
                </a:solidFill>
              </a:rPr>
              <a:t>Contact details</a:t>
            </a:r>
          </a:p>
        </p:txBody>
      </p:sp>
    </p:spTree>
    <p:extLst>
      <p:ext uri="{BB962C8B-B14F-4D97-AF65-F5344CB8AC3E}">
        <p14:creationId xmlns:p14="http://schemas.microsoft.com/office/powerpoint/2010/main" val="377210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EE5F-EC3F-4E44-92E8-0488F8403E6D}"/>
              </a:ext>
            </a:extLst>
          </p:cNvPr>
          <p:cNvSpPr>
            <a:spLocks noGrp="1"/>
          </p:cNvSpPr>
          <p:nvPr>
            <p:ph type="title"/>
          </p:nvPr>
        </p:nvSpPr>
        <p:spPr/>
        <p:txBody>
          <a:bodyPr/>
          <a:lstStyle/>
          <a:p>
            <a:r>
              <a:rPr lang="en-GB" b="1" dirty="0">
                <a:latin typeface="+mn-lt"/>
              </a:rPr>
              <a:t>The Roles</a:t>
            </a:r>
          </a:p>
        </p:txBody>
      </p:sp>
      <p:sp>
        <p:nvSpPr>
          <p:cNvPr id="3" name="Content Placeholder 2">
            <a:extLst>
              <a:ext uri="{FF2B5EF4-FFF2-40B4-BE49-F238E27FC236}">
                <a16:creationId xmlns:a16="http://schemas.microsoft.com/office/drawing/2014/main" id="{6568CC72-5691-49A3-ADFB-6961EA606E00}"/>
              </a:ext>
            </a:extLst>
          </p:cNvPr>
          <p:cNvSpPr>
            <a:spLocks noGrp="1"/>
          </p:cNvSpPr>
          <p:nvPr>
            <p:ph idx="1"/>
          </p:nvPr>
        </p:nvSpPr>
        <p:spPr/>
        <p:txBody>
          <a:bodyPr>
            <a:normAutofit lnSpcReduction="10000"/>
          </a:bodyPr>
          <a:lstStyle/>
          <a:p>
            <a:r>
              <a:rPr lang="en-GB" b="1" dirty="0">
                <a:solidFill>
                  <a:srgbClr val="1F497D"/>
                </a:solidFill>
              </a:rPr>
              <a:t>A Community Emergency Coordinator</a:t>
            </a:r>
          </a:p>
          <a:p>
            <a:pPr lvl="1"/>
            <a:r>
              <a:rPr lang="en-GB" dirty="0">
                <a:solidFill>
                  <a:srgbClr val="1F497D"/>
                </a:solidFill>
              </a:rPr>
              <a:t>Lead role in the plan.</a:t>
            </a:r>
          </a:p>
          <a:p>
            <a:pPr marL="411480" lvl="1" indent="0">
              <a:buNone/>
            </a:pPr>
            <a:endParaRPr lang="en-GB" dirty="0">
              <a:solidFill>
                <a:srgbClr val="1F497D"/>
              </a:solidFill>
            </a:endParaRPr>
          </a:p>
          <a:p>
            <a:r>
              <a:rPr lang="en-GB" b="1" dirty="0">
                <a:solidFill>
                  <a:srgbClr val="1F497D"/>
                </a:solidFill>
              </a:rPr>
              <a:t>A Community Emergency Group</a:t>
            </a:r>
          </a:p>
          <a:p>
            <a:pPr lvl="1"/>
            <a:r>
              <a:rPr lang="en-GB" dirty="0">
                <a:solidFill>
                  <a:srgbClr val="1F497D"/>
                </a:solidFill>
              </a:rPr>
              <a:t>Made up of volunteers (normally lead by a Parish Council or sit under a Parish Council).</a:t>
            </a:r>
          </a:p>
          <a:p>
            <a:pPr lvl="1"/>
            <a:endParaRPr lang="en-GB" dirty="0">
              <a:solidFill>
                <a:srgbClr val="1F497D"/>
              </a:solidFill>
            </a:endParaRPr>
          </a:p>
          <a:p>
            <a:r>
              <a:rPr lang="en-GB" b="1" dirty="0">
                <a:solidFill>
                  <a:srgbClr val="1F497D"/>
                </a:solidFill>
              </a:rPr>
              <a:t>Other Community Volunteers</a:t>
            </a:r>
          </a:p>
          <a:p>
            <a:pPr lvl="1"/>
            <a:r>
              <a:rPr lang="en-GB" dirty="0">
                <a:solidFill>
                  <a:srgbClr val="1F497D"/>
                </a:solidFill>
              </a:rPr>
              <a:t>To help during an incident.</a:t>
            </a:r>
          </a:p>
          <a:p>
            <a:pPr marL="411480" lvl="1" indent="0">
              <a:buNone/>
            </a:pPr>
            <a:endParaRPr lang="en-GB" dirty="0">
              <a:solidFill>
                <a:srgbClr val="1F497D"/>
              </a:solidFill>
            </a:endParaRPr>
          </a:p>
          <a:p>
            <a:r>
              <a:rPr lang="en-GB" b="1" dirty="0">
                <a:solidFill>
                  <a:srgbClr val="1F497D"/>
                </a:solidFill>
              </a:rPr>
              <a:t>CCU (Civil Contingencies Unit)</a:t>
            </a:r>
          </a:p>
          <a:p>
            <a:pPr lvl="1"/>
            <a:r>
              <a:rPr lang="en-GB" dirty="0">
                <a:solidFill>
                  <a:srgbClr val="1F497D"/>
                </a:solidFill>
              </a:rPr>
              <a:t> link between Community Emergency Group and responding agencies.</a:t>
            </a:r>
          </a:p>
          <a:p>
            <a:endParaRPr lang="en-GB" dirty="0"/>
          </a:p>
        </p:txBody>
      </p:sp>
    </p:spTree>
    <p:extLst>
      <p:ext uri="{BB962C8B-B14F-4D97-AF65-F5344CB8AC3E}">
        <p14:creationId xmlns:p14="http://schemas.microsoft.com/office/powerpoint/2010/main" val="99314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2E0FA3-AD83-4FE3-8627-9480E3FACE61}"/>
              </a:ext>
            </a:extLst>
          </p:cNvPr>
          <p:cNvSpPr>
            <a:spLocks noGrp="1"/>
          </p:cNvSpPr>
          <p:nvPr>
            <p:ph type="title"/>
          </p:nvPr>
        </p:nvSpPr>
        <p:spPr>
          <a:xfrm>
            <a:off x="467544" y="2492896"/>
            <a:ext cx="7620000" cy="1143000"/>
          </a:xfrm>
        </p:spPr>
        <p:txBody>
          <a:bodyPr/>
          <a:lstStyle/>
          <a:p>
            <a:pPr algn="ctr"/>
            <a:r>
              <a:rPr lang="en-GB" b="1" dirty="0">
                <a:latin typeface="+mn-lt"/>
              </a:rPr>
              <a:t>The Process</a:t>
            </a:r>
          </a:p>
        </p:txBody>
      </p:sp>
    </p:spTree>
    <p:extLst>
      <p:ext uri="{BB962C8B-B14F-4D97-AF65-F5344CB8AC3E}">
        <p14:creationId xmlns:p14="http://schemas.microsoft.com/office/powerpoint/2010/main" val="329107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B04A9D-17CD-4093-9C73-976A762345CA}"/>
              </a:ext>
            </a:extLst>
          </p:cNvPr>
          <p:cNvPicPr>
            <a:picLocks noGrp="1" noChangeAspect="1"/>
          </p:cNvPicPr>
          <p:nvPr>
            <p:ph idx="1"/>
          </p:nvPr>
        </p:nvPicPr>
        <p:blipFill rotWithShape="1">
          <a:blip r:embed="rId2"/>
          <a:srcRect l="39825" t="21547" r="28990" b="9574"/>
          <a:stretch/>
        </p:blipFill>
        <p:spPr>
          <a:xfrm>
            <a:off x="1619672" y="321047"/>
            <a:ext cx="5256584" cy="6530910"/>
          </a:xfrm>
        </p:spPr>
      </p:pic>
    </p:spTree>
    <p:extLst>
      <p:ext uri="{BB962C8B-B14F-4D97-AF65-F5344CB8AC3E}">
        <p14:creationId xmlns:p14="http://schemas.microsoft.com/office/powerpoint/2010/main" val="399166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72CF-A8B0-47D4-B030-B444E18B2570}"/>
              </a:ext>
            </a:extLst>
          </p:cNvPr>
          <p:cNvSpPr>
            <a:spLocks noGrp="1"/>
          </p:cNvSpPr>
          <p:nvPr>
            <p:ph type="title"/>
          </p:nvPr>
        </p:nvSpPr>
        <p:spPr/>
        <p:txBody>
          <a:bodyPr/>
          <a:lstStyle/>
          <a:p>
            <a:r>
              <a:rPr lang="en-GB" b="1" dirty="0">
                <a:latin typeface="+mn-lt"/>
              </a:rPr>
              <a:t>Flooding</a:t>
            </a:r>
          </a:p>
        </p:txBody>
      </p:sp>
      <p:sp>
        <p:nvSpPr>
          <p:cNvPr id="3" name="Content Placeholder 2">
            <a:extLst>
              <a:ext uri="{FF2B5EF4-FFF2-40B4-BE49-F238E27FC236}">
                <a16:creationId xmlns:a16="http://schemas.microsoft.com/office/drawing/2014/main" id="{394D1ED8-7BDB-4B7D-B104-2B8918CC6B4C}"/>
              </a:ext>
            </a:extLst>
          </p:cNvPr>
          <p:cNvSpPr>
            <a:spLocks noGrp="1"/>
          </p:cNvSpPr>
          <p:nvPr>
            <p:ph idx="1"/>
          </p:nvPr>
        </p:nvSpPr>
        <p:spPr>
          <a:xfrm>
            <a:off x="457200" y="1600200"/>
            <a:ext cx="3898776" cy="4781128"/>
          </a:xfrm>
        </p:spPr>
        <p:txBody>
          <a:bodyPr>
            <a:normAutofit/>
          </a:bodyPr>
          <a:lstStyle/>
          <a:p>
            <a:r>
              <a:rPr lang="en-GB" dirty="0">
                <a:solidFill>
                  <a:srgbClr val="1F497D"/>
                </a:solidFill>
              </a:rPr>
              <a:t>One of the countries biggest risks</a:t>
            </a:r>
          </a:p>
          <a:p>
            <a:endParaRPr lang="en-GB" dirty="0">
              <a:solidFill>
                <a:srgbClr val="1F497D"/>
              </a:solidFill>
            </a:endParaRPr>
          </a:p>
          <a:p>
            <a:r>
              <a:rPr lang="en-GB" dirty="0">
                <a:solidFill>
                  <a:srgbClr val="1F497D"/>
                </a:solidFill>
              </a:rPr>
              <a:t>Coastal, fluvial, surface water and groundwater flooding</a:t>
            </a:r>
          </a:p>
          <a:p>
            <a:endParaRPr lang="en-GB" dirty="0">
              <a:solidFill>
                <a:srgbClr val="1F497D"/>
              </a:solidFill>
            </a:endParaRPr>
          </a:p>
          <a:p>
            <a:r>
              <a:rPr lang="en-GB" dirty="0">
                <a:solidFill>
                  <a:srgbClr val="1F497D"/>
                </a:solidFill>
              </a:rPr>
              <a:t>Climate change means heavier downpours over shorter time periods</a:t>
            </a:r>
          </a:p>
          <a:p>
            <a:endParaRPr lang="en-GB" dirty="0">
              <a:solidFill>
                <a:srgbClr val="1F497D"/>
              </a:solidFill>
            </a:endParaRPr>
          </a:p>
          <a:p>
            <a:r>
              <a:rPr lang="en-GB" dirty="0">
                <a:solidFill>
                  <a:srgbClr val="1F497D"/>
                </a:solidFill>
              </a:rPr>
              <a:t>Year round risk</a:t>
            </a:r>
          </a:p>
        </p:txBody>
      </p:sp>
      <p:pic>
        <p:nvPicPr>
          <p:cNvPr id="5" name="Picture 4" descr="A picture containing outdoor, building&#10;&#10;Description automatically generated">
            <a:extLst>
              <a:ext uri="{FF2B5EF4-FFF2-40B4-BE49-F238E27FC236}">
                <a16:creationId xmlns:a16="http://schemas.microsoft.com/office/drawing/2014/main" id="{735DB0B2-8320-4258-944D-DEC4FFE93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636" y="980728"/>
            <a:ext cx="3533564" cy="2650173"/>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ree, water, outdoor, river&#10;&#10;Description automatically generated">
            <a:extLst>
              <a:ext uri="{FF2B5EF4-FFF2-40B4-BE49-F238E27FC236}">
                <a16:creationId xmlns:a16="http://schemas.microsoft.com/office/drawing/2014/main" id="{EA7B1312-F16A-4028-99C0-E323BFEC43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3834753"/>
            <a:ext cx="3794791" cy="2846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857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72CF-A8B0-47D4-B030-B444E18B2570}"/>
              </a:ext>
            </a:extLst>
          </p:cNvPr>
          <p:cNvSpPr>
            <a:spLocks noGrp="1"/>
          </p:cNvSpPr>
          <p:nvPr>
            <p:ph type="title"/>
          </p:nvPr>
        </p:nvSpPr>
        <p:spPr/>
        <p:txBody>
          <a:bodyPr/>
          <a:lstStyle/>
          <a:p>
            <a:r>
              <a:rPr lang="en-GB" b="1" dirty="0">
                <a:latin typeface="+mn-lt"/>
              </a:rPr>
              <a:t>Community Flood Resilience</a:t>
            </a:r>
          </a:p>
        </p:txBody>
      </p:sp>
      <p:pic>
        <p:nvPicPr>
          <p:cNvPr id="4" name="Content Placeholder 3">
            <a:extLst>
              <a:ext uri="{FF2B5EF4-FFF2-40B4-BE49-F238E27FC236}">
                <a16:creationId xmlns:a16="http://schemas.microsoft.com/office/drawing/2014/main" id="{A53F2EB0-5E28-4A43-8EA7-A7191B191240}"/>
              </a:ext>
            </a:extLst>
          </p:cNvPr>
          <p:cNvPicPr>
            <a:picLocks noGrp="1" noChangeAspect="1"/>
          </p:cNvPicPr>
          <p:nvPr>
            <p:ph idx="1"/>
          </p:nvPr>
        </p:nvPicPr>
        <p:blipFill>
          <a:blip r:embed="rId2"/>
          <a:stretch>
            <a:fillRect/>
          </a:stretch>
        </p:blipFill>
        <p:spPr>
          <a:xfrm>
            <a:off x="5076056" y="1389910"/>
            <a:ext cx="2808312" cy="334527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3E27578-1134-4CA7-8057-05B7078CCB5D}"/>
              </a:ext>
            </a:extLst>
          </p:cNvPr>
          <p:cNvSpPr txBox="1"/>
          <p:nvPr/>
        </p:nvSpPr>
        <p:spPr>
          <a:xfrm>
            <a:off x="1115616" y="2492896"/>
            <a:ext cx="3096344"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4C787FC9-28F2-43F6-A9B7-AE5FF7E5FE61}"/>
              </a:ext>
            </a:extLst>
          </p:cNvPr>
          <p:cNvSpPr txBox="1"/>
          <p:nvPr/>
        </p:nvSpPr>
        <p:spPr>
          <a:xfrm>
            <a:off x="755576" y="1844824"/>
            <a:ext cx="4176464"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Sign up to the Flood Warning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Create a Community Flood Plan and Flood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Advise on Property Level Resilience (PLR)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Personal and Business Flood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Community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2674F0F-09CF-497C-87EF-6BE9A37EE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917190"/>
            <a:ext cx="2979393" cy="1643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33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D424-32B8-4260-9B7A-EC23AF02C077}"/>
              </a:ext>
            </a:extLst>
          </p:cNvPr>
          <p:cNvSpPr>
            <a:spLocks noGrp="1"/>
          </p:cNvSpPr>
          <p:nvPr>
            <p:ph type="title"/>
          </p:nvPr>
        </p:nvSpPr>
        <p:spPr>
          <a:xfrm>
            <a:off x="457200" y="274638"/>
            <a:ext cx="7620000" cy="1143000"/>
          </a:xfrm>
        </p:spPr>
        <p:txBody>
          <a:bodyPr anchor="ctr">
            <a:noAutofit/>
          </a:bodyPr>
          <a:lstStyle/>
          <a:p>
            <a:pPr>
              <a:lnSpc>
                <a:spcPct val="90000"/>
              </a:lnSpc>
            </a:pPr>
            <a:r>
              <a:rPr lang="en-GB" sz="4000" b="1" dirty="0">
                <a:latin typeface="+mn-lt"/>
              </a:rPr>
              <a:t>Lanchester Community Emergency Plan</a:t>
            </a:r>
          </a:p>
        </p:txBody>
      </p:sp>
      <p:pic>
        <p:nvPicPr>
          <p:cNvPr id="9" name="Picture 8">
            <a:extLst>
              <a:ext uri="{FF2B5EF4-FFF2-40B4-BE49-F238E27FC236}">
                <a16:creationId xmlns:a16="http://schemas.microsoft.com/office/drawing/2014/main" id="{705B177B-5288-4A99-BC46-7647C47371A1}"/>
              </a:ext>
            </a:extLst>
          </p:cNvPr>
          <p:cNvPicPr>
            <a:picLocks noChangeAspect="1"/>
          </p:cNvPicPr>
          <p:nvPr/>
        </p:nvPicPr>
        <p:blipFill rotWithShape="1">
          <a:blip r:embed="rId3"/>
          <a:srcRect l="14563" t="21987" r="52000" b="9381"/>
          <a:stretch/>
        </p:blipFill>
        <p:spPr>
          <a:xfrm>
            <a:off x="457200" y="1719851"/>
            <a:ext cx="3657600" cy="4222969"/>
          </a:xfrm>
          <a:prstGeom prst="rect">
            <a:avLst/>
          </a:prstGeom>
          <a:noFill/>
        </p:spPr>
      </p:pic>
      <p:sp>
        <p:nvSpPr>
          <p:cNvPr id="3" name="Content Placeholder 2">
            <a:extLst>
              <a:ext uri="{FF2B5EF4-FFF2-40B4-BE49-F238E27FC236}">
                <a16:creationId xmlns:a16="http://schemas.microsoft.com/office/drawing/2014/main" id="{EEE5E25C-8C6C-4FDE-8F12-776692A4429A}"/>
              </a:ext>
            </a:extLst>
          </p:cNvPr>
          <p:cNvSpPr>
            <a:spLocks noGrp="1"/>
          </p:cNvSpPr>
          <p:nvPr>
            <p:ph sz="half" idx="2"/>
          </p:nvPr>
        </p:nvSpPr>
        <p:spPr>
          <a:xfrm>
            <a:off x="4111352" y="2708920"/>
            <a:ext cx="4304765" cy="2156006"/>
          </a:xfrm>
        </p:spPr>
        <p:txBody>
          <a:bodyPr>
            <a:normAutofit/>
          </a:bodyPr>
          <a:lstStyle/>
          <a:p>
            <a:pPr marL="114300" indent="0">
              <a:buNone/>
            </a:pPr>
            <a:endParaRPr lang="en-GB" dirty="0"/>
          </a:p>
          <a:p>
            <a:r>
              <a:rPr lang="en-GB" dirty="0">
                <a:solidFill>
                  <a:srgbClr val="1F497D"/>
                </a:solidFill>
              </a:rPr>
              <a:t>Run by Lanchester Parish Council and volunteers from community</a:t>
            </a:r>
          </a:p>
          <a:p>
            <a:endParaRPr lang="en-GB" dirty="0"/>
          </a:p>
        </p:txBody>
      </p:sp>
    </p:spTree>
    <p:extLst>
      <p:ext uri="{BB962C8B-B14F-4D97-AF65-F5344CB8AC3E}">
        <p14:creationId xmlns:p14="http://schemas.microsoft.com/office/powerpoint/2010/main" val="29661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D876-494C-4DBC-BC1C-E3F8C46E760A}"/>
              </a:ext>
            </a:extLst>
          </p:cNvPr>
          <p:cNvSpPr>
            <a:spLocks noGrp="1"/>
          </p:cNvSpPr>
          <p:nvPr>
            <p:ph type="title"/>
          </p:nvPr>
        </p:nvSpPr>
        <p:spPr>
          <a:xfrm>
            <a:off x="457200" y="274638"/>
            <a:ext cx="7620000" cy="1143000"/>
          </a:xfrm>
        </p:spPr>
        <p:txBody>
          <a:bodyPr anchor="ctr">
            <a:noAutofit/>
          </a:bodyPr>
          <a:lstStyle/>
          <a:p>
            <a:pPr>
              <a:lnSpc>
                <a:spcPct val="90000"/>
              </a:lnSpc>
            </a:pPr>
            <a:r>
              <a:rPr lang="en-GB" sz="4000" b="1" dirty="0">
                <a:latin typeface="+mn-lt"/>
              </a:rPr>
              <a:t>Lanchester Community Emergency Plan</a:t>
            </a:r>
            <a:endParaRPr lang="en-GB" sz="4000" dirty="0">
              <a:latin typeface="+mn-lt"/>
            </a:endParaRPr>
          </a:p>
        </p:txBody>
      </p:sp>
      <p:sp>
        <p:nvSpPr>
          <p:cNvPr id="3" name="Content Placeholder 2">
            <a:extLst>
              <a:ext uri="{FF2B5EF4-FFF2-40B4-BE49-F238E27FC236}">
                <a16:creationId xmlns:a16="http://schemas.microsoft.com/office/drawing/2014/main" id="{DD34A991-7E9E-4D34-85C7-9CB2AB8E953D}"/>
              </a:ext>
            </a:extLst>
          </p:cNvPr>
          <p:cNvSpPr>
            <a:spLocks noGrp="1"/>
          </p:cNvSpPr>
          <p:nvPr>
            <p:ph sz="half" idx="1"/>
          </p:nvPr>
        </p:nvSpPr>
        <p:spPr>
          <a:xfrm>
            <a:off x="457200" y="1536192"/>
            <a:ext cx="3657600" cy="4590288"/>
          </a:xfrm>
        </p:spPr>
        <p:txBody>
          <a:bodyPr>
            <a:normAutofit/>
          </a:bodyPr>
          <a:lstStyle/>
          <a:p>
            <a:pPr>
              <a:lnSpc>
                <a:spcPct val="90000"/>
              </a:lnSpc>
            </a:pPr>
            <a:r>
              <a:rPr lang="en-GB" sz="2000" dirty="0">
                <a:solidFill>
                  <a:srgbClr val="1F497D"/>
                </a:solidFill>
              </a:rPr>
              <a:t>Managed by Lanchester Parish Council</a:t>
            </a:r>
          </a:p>
          <a:p>
            <a:pPr>
              <a:lnSpc>
                <a:spcPct val="90000"/>
              </a:lnSpc>
            </a:pPr>
            <a:r>
              <a:rPr lang="en-GB" sz="2000" dirty="0">
                <a:solidFill>
                  <a:srgbClr val="1F497D"/>
                </a:solidFill>
              </a:rPr>
              <a:t>Community emergency group consists of Parish Council and members of the community</a:t>
            </a:r>
          </a:p>
          <a:p>
            <a:pPr>
              <a:lnSpc>
                <a:spcPct val="90000"/>
              </a:lnSpc>
            </a:pPr>
            <a:r>
              <a:rPr lang="en-GB" sz="2000" dirty="0">
                <a:solidFill>
                  <a:srgbClr val="1F497D"/>
                </a:solidFill>
              </a:rPr>
              <a:t>Adopted in February 2016:</a:t>
            </a:r>
          </a:p>
          <a:p>
            <a:pPr lvl="1">
              <a:lnSpc>
                <a:spcPct val="90000"/>
              </a:lnSpc>
            </a:pPr>
            <a:r>
              <a:rPr lang="en-GB" sz="2000" dirty="0">
                <a:solidFill>
                  <a:srgbClr val="1F497D"/>
                </a:solidFill>
              </a:rPr>
              <a:t>Following June 2012 Thunder Thursday- over 90 homes and businesses flooded</a:t>
            </a:r>
          </a:p>
          <a:p>
            <a:pPr lvl="1">
              <a:lnSpc>
                <a:spcPct val="90000"/>
              </a:lnSpc>
            </a:pPr>
            <a:r>
              <a:rPr lang="en-GB" sz="2000" dirty="0">
                <a:solidFill>
                  <a:srgbClr val="1F497D"/>
                </a:solidFill>
              </a:rPr>
              <a:t>Following June 2013- multi agency exercise called Operation Valencia</a:t>
            </a:r>
          </a:p>
          <a:p>
            <a:pPr lvl="1">
              <a:lnSpc>
                <a:spcPct val="90000"/>
              </a:lnSpc>
            </a:pPr>
            <a:endParaRPr lang="en-GB" sz="1500" dirty="0"/>
          </a:p>
          <a:p>
            <a:pPr lvl="1">
              <a:lnSpc>
                <a:spcPct val="90000"/>
              </a:lnSpc>
            </a:pPr>
            <a:endParaRPr lang="en-GB" sz="1500" dirty="0"/>
          </a:p>
        </p:txBody>
      </p:sp>
      <p:pic>
        <p:nvPicPr>
          <p:cNvPr id="4" name="Picture 3" descr="A person standing next to a wooden door&#10;&#10;Description automatically generated with low confidence">
            <a:extLst>
              <a:ext uri="{FF2B5EF4-FFF2-40B4-BE49-F238E27FC236}">
                <a16:creationId xmlns:a16="http://schemas.microsoft.com/office/drawing/2014/main" id="{FA767D45-8E8F-4D50-B33F-682B34E213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57" r="31121" b="-1"/>
          <a:stretch/>
        </p:blipFill>
        <p:spPr>
          <a:xfrm>
            <a:off x="4419600" y="1536192"/>
            <a:ext cx="3657600" cy="4590288"/>
          </a:xfrm>
          <a:prstGeom prst="rect">
            <a:avLst/>
          </a:prstGeom>
          <a:noFill/>
        </p:spPr>
      </p:pic>
    </p:spTree>
    <p:extLst>
      <p:ext uri="{BB962C8B-B14F-4D97-AF65-F5344CB8AC3E}">
        <p14:creationId xmlns:p14="http://schemas.microsoft.com/office/powerpoint/2010/main" val="158985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B6CF-BDFA-4531-A13D-B6891F0F271E}"/>
              </a:ext>
            </a:extLst>
          </p:cNvPr>
          <p:cNvSpPr>
            <a:spLocks noGrp="1"/>
          </p:cNvSpPr>
          <p:nvPr>
            <p:ph type="title"/>
          </p:nvPr>
        </p:nvSpPr>
        <p:spPr>
          <a:xfrm>
            <a:off x="457200" y="274638"/>
            <a:ext cx="7620000" cy="1143000"/>
          </a:xfrm>
        </p:spPr>
        <p:txBody>
          <a:bodyPr anchor="ctr">
            <a:noAutofit/>
          </a:bodyPr>
          <a:lstStyle/>
          <a:p>
            <a:pPr>
              <a:lnSpc>
                <a:spcPct val="90000"/>
              </a:lnSpc>
            </a:pPr>
            <a:r>
              <a:rPr lang="en-GB" sz="4000" b="1" dirty="0">
                <a:latin typeface="+mn-lt"/>
              </a:rPr>
              <a:t>Lanchester Community Emergency Plan</a:t>
            </a:r>
            <a:endParaRPr lang="en-GB" sz="4000" dirty="0">
              <a:latin typeface="+mn-lt"/>
            </a:endParaRPr>
          </a:p>
        </p:txBody>
      </p:sp>
      <p:sp>
        <p:nvSpPr>
          <p:cNvPr id="3" name="Content Placeholder 2">
            <a:extLst>
              <a:ext uri="{FF2B5EF4-FFF2-40B4-BE49-F238E27FC236}">
                <a16:creationId xmlns:a16="http://schemas.microsoft.com/office/drawing/2014/main" id="{81D63ED0-9089-4242-94C1-7BE8971AA66A}"/>
              </a:ext>
            </a:extLst>
          </p:cNvPr>
          <p:cNvSpPr>
            <a:spLocks noGrp="1"/>
          </p:cNvSpPr>
          <p:nvPr>
            <p:ph sz="half" idx="1"/>
          </p:nvPr>
        </p:nvSpPr>
        <p:spPr>
          <a:xfrm>
            <a:off x="282171" y="1993074"/>
            <a:ext cx="4289829" cy="4590288"/>
          </a:xfrm>
        </p:spPr>
        <p:txBody>
          <a:bodyPr>
            <a:normAutofit/>
          </a:bodyPr>
          <a:lstStyle/>
          <a:p>
            <a:r>
              <a:rPr lang="en-GB" dirty="0">
                <a:solidFill>
                  <a:srgbClr val="1F497D"/>
                </a:solidFill>
              </a:rPr>
              <a:t>Key elements:</a:t>
            </a:r>
          </a:p>
          <a:p>
            <a:pPr lvl="1"/>
            <a:r>
              <a:rPr lang="en-GB" sz="2800" dirty="0">
                <a:solidFill>
                  <a:srgbClr val="1F497D"/>
                </a:solidFill>
              </a:rPr>
              <a:t>Telephone tree</a:t>
            </a:r>
          </a:p>
          <a:p>
            <a:pPr lvl="1"/>
            <a:r>
              <a:rPr lang="en-GB" sz="2800" dirty="0">
                <a:solidFill>
                  <a:srgbClr val="1F497D"/>
                </a:solidFill>
              </a:rPr>
              <a:t>Equipment sheds</a:t>
            </a:r>
          </a:p>
          <a:p>
            <a:pPr lvl="1"/>
            <a:r>
              <a:rPr lang="en-GB" sz="2800" dirty="0">
                <a:solidFill>
                  <a:srgbClr val="1F497D"/>
                </a:solidFill>
              </a:rPr>
              <a:t>Rest centres</a:t>
            </a:r>
          </a:p>
          <a:p>
            <a:pPr lvl="1"/>
            <a:r>
              <a:rPr lang="en-GB" sz="2800" dirty="0">
                <a:solidFill>
                  <a:srgbClr val="1F497D"/>
                </a:solidFill>
              </a:rPr>
              <a:t>Contact with the CCU and emergency services</a:t>
            </a:r>
          </a:p>
          <a:p>
            <a:endParaRPr lang="en-GB" dirty="0"/>
          </a:p>
        </p:txBody>
      </p:sp>
      <p:pic>
        <p:nvPicPr>
          <p:cNvPr id="6" name="Picture 5" descr="A picture containing indoor, clothes&#10;&#10;Description automatically generated">
            <a:extLst>
              <a:ext uri="{FF2B5EF4-FFF2-40B4-BE49-F238E27FC236}">
                <a16:creationId xmlns:a16="http://schemas.microsoft.com/office/drawing/2014/main" id="{2A3E2AEE-9C4D-4CB4-A763-10DA2C7D41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700808"/>
            <a:ext cx="2582038" cy="4590288"/>
          </a:xfrm>
          <a:prstGeom prst="rect">
            <a:avLst/>
          </a:prstGeom>
          <a:noFill/>
        </p:spPr>
      </p:pic>
    </p:spTree>
    <p:extLst>
      <p:ext uri="{BB962C8B-B14F-4D97-AF65-F5344CB8AC3E}">
        <p14:creationId xmlns:p14="http://schemas.microsoft.com/office/powerpoint/2010/main" val="405454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075240" cy="1143000"/>
          </a:xfrm>
        </p:spPr>
        <p:txBody>
          <a:bodyPr anchor="ctr">
            <a:noAutofit/>
          </a:bodyPr>
          <a:lstStyle/>
          <a:p>
            <a:pPr>
              <a:lnSpc>
                <a:spcPct val="90000"/>
              </a:lnSpc>
            </a:pPr>
            <a:r>
              <a:rPr lang="en-GB" altLang="en-US" b="1" dirty="0">
                <a:latin typeface="+mn-lt"/>
              </a:rPr>
              <a:t>Hurworth Community Resilience</a:t>
            </a:r>
          </a:p>
        </p:txBody>
      </p:sp>
      <p:sp>
        <p:nvSpPr>
          <p:cNvPr id="14339" name="Content Placeholder 2"/>
          <p:cNvSpPr>
            <a:spLocks noGrp="1"/>
          </p:cNvSpPr>
          <p:nvPr>
            <p:ph sz="half" idx="1"/>
          </p:nvPr>
        </p:nvSpPr>
        <p:spPr>
          <a:xfrm>
            <a:off x="457200" y="1536192"/>
            <a:ext cx="3657600" cy="4590288"/>
          </a:xfrm>
        </p:spPr>
        <p:txBody>
          <a:bodyPr>
            <a:normAutofit/>
          </a:bodyPr>
          <a:lstStyle/>
          <a:p>
            <a:pPr>
              <a:lnSpc>
                <a:spcPct val="90000"/>
              </a:lnSpc>
              <a:spcAft>
                <a:spcPts val="1800"/>
              </a:spcAft>
            </a:pPr>
            <a:r>
              <a:rPr lang="en-GB" altLang="en-US" sz="2200" dirty="0">
                <a:solidFill>
                  <a:srgbClr val="1F497D"/>
                </a:solidFill>
              </a:rPr>
              <a:t>Set up in response to the risk of the River Tees flooding</a:t>
            </a:r>
          </a:p>
          <a:p>
            <a:pPr>
              <a:lnSpc>
                <a:spcPct val="90000"/>
              </a:lnSpc>
              <a:spcAft>
                <a:spcPts val="1800"/>
              </a:spcAft>
            </a:pPr>
            <a:r>
              <a:rPr lang="en-GB" altLang="en-US" sz="2200" dirty="0">
                <a:solidFill>
                  <a:srgbClr val="1F497D"/>
                </a:solidFill>
              </a:rPr>
              <a:t>Run by a network of local residents</a:t>
            </a:r>
          </a:p>
          <a:p>
            <a:pPr>
              <a:lnSpc>
                <a:spcPct val="90000"/>
              </a:lnSpc>
              <a:spcAft>
                <a:spcPts val="1800"/>
              </a:spcAft>
            </a:pPr>
            <a:r>
              <a:rPr lang="en-GB" altLang="en-US" sz="2200" dirty="0">
                <a:solidFill>
                  <a:srgbClr val="1F497D"/>
                </a:solidFill>
              </a:rPr>
              <a:t>Self-supporting organisation</a:t>
            </a:r>
          </a:p>
          <a:p>
            <a:pPr>
              <a:lnSpc>
                <a:spcPct val="90000"/>
              </a:lnSpc>
              <a:spcAft>
                <a:spcPts val="1800"/>
              </a:spcAft>
            </a:pPr>
            <a:r>
              <a:rPr lang="en-GB" altLang="en-US" sz="2200" dirty="0">
                <a:solidFill>
                  <a:srgbClr val="1F497D"/>
                </a:solidFill>
              </a:rPr>
              <a:t>Has developed a trusting working relationship with emergency responders</a:t>
            </a:r>
          </a:p>
        </p:txBody>
      </p:sp>
      <p:pic>
        <p:nvPicPr>
          <p:cNvPr id="3" name="Picture 2" descr="A picture containing outdoor, building, house&#10;&#10;Description automatically generated">
            <a:extLst>
              <a:ext uri="{FF2B5EF4-FFF2-40B4-BE49-F238E27FC236}">
                <a16:creationId xmlns:a16="http://schemas.microsoft.com/office/drawing/2014/main" id="{66BC13BA-3997-4085-9ADF-1E413C7E8872}"/>
              </a:ext>
            </a:extLst>
          </p:cNvPr>
          <p:cNvPicPr>
            <a:picLocks noChangeAspect="1"/>
          </p:cNvPicPr>
          <p:nvPr/>
        </p:nvPicPr>
        <p:blipFill rotWithShape="1">
          <a:blip r:embed="rId3">
            <a:extLst>
              <a:ext uri="{28A0092B-C50C-407E-A947-70E740481C1C}">
                <a14:useLocalDpi xmlns:a14="http://schemas.microsoft.com/office/drawing/2010/main" val="0"/>
              </a:ext>
            </a:extLst>
          </a:blip>
          <a:srcRect l="32329" r="7911"/>
          <a:stretch/>
        </p:blipFill>
        <p:spPr>
          <a:xfrm>
            <a:off x="4419600" y="1536192"/>
            <a:ext cx="3657600" cy="4590288"/>
          </a:xfrm>
          <a:prstGeom prst="rect">
            <a:avLst/>
          </a:prstGeom>
          <a:noFill/>
        </p:spPr>
      </p:pic>
    </p:spTree>
    <p:extLst>
      <p:ext uri="{BB962C8B-B14F-4D97-AF65-F5344CB8AC3E}">
        <p14:creationId xmlns:p14="http://schemas.microsoft.com/office/powerpoint/2010/main" val="2381015217"/>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FEEEEBD-690C-41D8-85C4-B88ED6D27C43}"/>
              </a:ext>
            </a:extLst>
          </p:cNvPr>
          <p:cNvSpPr txBox="1">
            <a:spLocks/>
          </p:cNvSpPr>
          <p:nvPr/>
        </p:nvSpPr>
        <p:spPr>
          <a:xfrm>
            <a:off x="395536" y="1340768"/>
            <a:ext cx="7488832" cy="8263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GB" sz="3200" b="1" dirty="0">
                <a:solidFill>
                  <a:srgbClr val="1F497D"/>
                </a:solidFill>
                <a:latin typeface="Calibri" panose="020F0502020204030204" pitchFamily="34" charset="0"/>
                <a:cs typeface="Calibri" panose="020F0502020204030204" pitchFamily="34" charset="0"/>
              </a:rPr>
              <a:t>Laura Dobson</a:t>
            </a:r>
          </a:p>
          <a:p>
            <a:pPr marL="114300" indent="0" algn="ctr">
              <a:buNone/>
            </a:pPr>
            <a:r>
              <a:rPr lang="en-GB" sz="2800" dirty="0">
                <a:solidFill>
                  <a:srgbClr val="1F497D"/>
                </a:solidFill>
                <a:latin typeface="Calibri" panose="020F0502020204030204" pitchFamily="34" charset="0"/>
                <a:cs typeface="Calibri" panose="020F0502020204030204" pitchFamily="34" charset="0"/>
              </a:rPr>
              <a:t>Durham County Council </a:t>
            </a:r>
          </a:p>
          <a:p>
            <a:pPr marL="114300" indent="0" algn="ctr">
              <a:buNone/>
            </a:pPr>
            <a:r>
              <a:rPr lang="en-GB" sz="2800" dirty="0">
                <a:solidFill>
                  <a:srgbClr val="1F497D"/>
                </a:solidFill>
                <a:latin typeface="Calibri" panose="020F0502020204030204" pitchFamily="34" charset="0"/>
                <a:cs typeface="Calibri" panose="020F0502020204030204" pitchFamily="34" charset="0"/>
              </a:rPr>
              <a:t>Civil Contingencies Unit (CCU)</a:t>
            </a:r>
          </a:p>
          <a:p>
            <a:pPr marL="114300" indent="0" algn="ctr">
              <a:buNone/>
            </a:pPr>
            <a:endParaRPr lang="en-GB" sz="2800" dirty="0">
              <a:solidFill>
                <a:srgbClr val="1F497D"/>
              </a:solidFill>
              <a:latin typeface="Calibri" panose="020F0502020204030204" pitchFamily="34" charset="0"/>
              <a:cs typeface="Calibri" panose="020F0502020204030204" pitchFamily="34" charset="0"/>
            </a:endParaRPr>
          </a:p>
          <a:p>
            <a:pPr marL="114300" indent="0" algn="ctr">
              <a:buNone/>
            </a:pPr>
            <a:r>
              <a:rPr lang="en-GB" sz="3200" b="1" dirty="0">
                <a:solidFill>
                  <a:srgbClr val="1F497D"/>
                </a:solidFill>
                <a:latin typeface="Calibri" panose="020F0502020204030204" pitchFamily="34" charset="0"/>
                <a:cs typeface="Calibri" panose="020F0502020204030204" pitchFamily="34" charset="0"/>
              </a:rPr>
              <a:t>Colin Hall</a:t>
            </a:r>
          </a:p>
          <a:p>
            <a:pPr marL="114300" indent="0" algn="ctr">
              <a:buNone/>
            </a:pPr>
            <a:r>
              <a:rPr lang="en-GB" sz="2800" dirty="0">
                <a:solidFill>
                  <a:srgbClr val="1F497D"/>
                </a:solidFill>
                <a:latin typeface="Calibri" panose="020F0502020204030204" pitchFamily="34" charset="0"/>
                <a:cs typeface="Calibri" panose="020F0502020204030204" pitchFamily="34" charset="0"/>
              </a:rPr>
              <a:t>Environment Agency</a:t>
            </a:r>
          </a:p>
          <a:p>
            <a:pPr marL="114300" indent="0" algn="ctr">
              <a:buNone/>
            </a:pPr>
            <a:r>
              <a:rPr lang="en-GB" sz="2800" dirty="0">
                <a:solidFill>
                  <a:srgbClr val="1F497D"/>
                </a:solidFill>
                <a:latin typeface="Calibri" panose="020F0502020204030204" pitchFamily="34" charset="0"/>
                <a:cs typeface="Calibri" panose="020F0502020204030204" pitchFamily="34" charset="0"/>
              </a:rPr>
              <a:t>Community Engagement Officer</a:t>
            </a:r>
          </a:p>
          <a:p>
            <a:pPr marL="114300" indent="0" algn="ctr">
              <a:buNone/>
            </a:pPr>
            <a:endParaRPr lang="en-GB" sz="2800" dirty="0">
              <a:solidFill>
                <a:srgbClr val="1F49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69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560" y="404664"/>
            <a:ext cx="7200800" cy="1425575"/>
          </a:xfrm>
        </p:spPr>
        <p:txBody>
          <a:bodyPr rtlCol="0">
            <a:noAutofit/>
          </a:bodyPr>
          <a:lstStyle/>
          <a:p>
            <a:pPr eaLnBrk="1" fontAlgn="auto" hangingPunct="1">
              <a:spcAft>
                <a:spcPts val="0"/>
              </a:spcAft>
              <a:defRPr/>
            </a:pPr>
            <a:r>
              <a:rPr lang="en-GB" b="1" dirty="0">
                <a:solidFill>
                  <a:srgbClr val="1F497D"/>
                </a:solidFill>
                <a:latin typeface="+mn-lt"/>
              </a:rPr>
              <a:t>What help is available?</a:t>
            </a:r>
          </a:p>
        </p:txBody>
      </p:sp>
      <p:sp>
        <p:nvSpPr>
          <p:cNvPr id="16387" name="Rectangle 3"/>
          <p:cNvSpPr>
            <a:spLocks noGrp="1" noChangeArrowheads="1"/>
          </p:cNvSpPr>
          <p:nvPr>
            <p:ph idx="1"/>
          </p:nvPr>
        </p:nvSpPr>
        <p:spPr>
          <a:xfrm>
            <a:off x="323528" y="2060848"/>
            <a:ext cx="8568952" cy="4895850"/>
          </a:xfrm>
        </p:spPr>
        <p:txBody>
          <a:bodyPr>
            <a:normAutofit/>
          </a:bodyPr>
          <a:lstStyle/>
          <a:p>
            <a:pPr eaLnBrk="1" hangingPunct="1">
              <a:lnSpc>
                <a:spcPct val="90000"/>
              </a:lnSpc>
            </a:pPr>
            <a:r>
              <a:rPr lang="en-GB" altLang="en-US" sz="4400" dirty="0">
                <a:solidFill>
                  <a:srgbClr val="1F497D"/>
                </a:solidFill>
              </a:rPr>
              <a:t>Contact Laura at the Civil Contingencies Unit</a:t>
            </a:r>
          </a:p>
          <a:p>
            <a:pPr eaLnBrk="1" hangingPunct="1">
              <a:lnSpc>
                <a:spcPct val="90000"/>
              </a:lnSpc>
            </a:pPr>
            <a:r>
              <a:rPr lang="en-GB" altLang="en-US" sz="4400" dirty="0">
                <a:solidFill>
                  <a:srgbClr val="1F497D"/>
                </a:solidFill>
              </a:rPr>
              <a:t>Tel: 03000 264638</a:t>
            </a:r>
          </a:p>
          <a:p>
            <a:pPr eaLnBrk="1" hangingPunct="1">
              <a:lnSpc>
                <a:spcPct val="90000"/>
              </a:lnSpc>
            </a:pPr>
            <a:r>
              <a:rPr lang="en-GB" altLang="en-US" sz="4400" dirty="0">
                <a:solidFill>
                  <a:srgbClr val="1F497D"/>
                </a:solidFill>
              </a:rPr>
              <a:t>Email: </a:t>
            </a:r>
            <a:r>
              <a:rPr lang="en-GB" altLang="en-US" sz="4400" dirty="0">
                <a:solidFill>
                  <a:srgbClr val="1F497D"/>
                </a:solidFill>
                <a:hlinkClick r:id="rId2"/>
              </a:rPr>
              <a:t>laura.dobson@durham.gov.uk</a:t>
            </a:r>
            <a:r>
              <a:rPr lang="en-GB" altLang="en-US" sz="4400" dirty="0">
                <a:solidFill>
                  <a:srgbClr val="1F497D"/>
                </a:solidFill>
              </a:rPr>
              <a:t> </a:t>
            </a:r>
          </a:p>
          <a:p>
            <a:pPr eaLnBrk="1" hangingPunct="1">
              <a:lnSpc>
                <a:spcPct val="90000"/>
              </a:lnSpc>
            </a:pPr>
            <a:endParaRPr lang="en-GB" altLang="en-US" sz="4400" b="1" dirty="0">
              <a:solidFill>
                <a:srgbClr val="1F497D"/>
              </a:solidFill>
            </a:endParaRPr>
          </a:p>
        </p:txBody>
      </p:sp>
    </p:spTree>
    <p:extLst>
      <p:ext uri="{BB962C8B-B14F-4D97-AF65-F5344CB8AC3E}">
        <p14:creationId xmlns:p14="http://schemas.microsoft.com/office/powerpoint/2010/main" val="3399336874"/>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a:extLst>
              <a:ext uri="{FF2B5EF4-FFF2-40B4-BE49-F238E27FC236}">
                <a16:creationId xmlns:a16="http://schemas.microsoft.com/office/drawing/2014/main" id="{085E00E5-B4BB-BC43-244D-5AE1B70A8D87}"/>
              </a:ext>
            </a:extLst>
          </p:cNvPr>
          <p:cNvSpPr>
            <a:spLocks noGrp="1"/>
          </p:cNvSpPr>
          <p:nvPr>
            <p:ph type="title"/>
          </p:nvPr>
        </p:nvSpPr>
        <p:spPr>
          <a:xfrm>
            <a:off x="304801" y="5495544"/>
            <a:ext cx="7772400" cy="594360"/>
          </a:xfrm>
        </p:spPr>
        <p:txBody>
          <a:bodyPr/>
          <a:lstStyle/>
          <a:p>
            <a:r>
              <a:rPr lang="en-GB" altLang="en-US" sz="4600" b="1" dirty="0">
                <a:latin typeface="+mn-lt"/>
              </a:rPr>
              <a:t>Questions?</a:t>
            </a:r>
            <a:endParaRPr lang="en-US" sz="4600" dirty="0">
              <a:latin typeface="+mn-lt"/>
            </a:endParaRPr>
          </a:p>
        </p:txBody>
      </p:sp>
      <p:sp>
        <p:nvSpPr>
          <p:cNvPr id="17411" name="Rectangle 3"/>
          <p:cNvSpPr>
            <a:spLocks noGrp="1" noChangeArrowheads="1"/>
          </p:cNvSpPr>
          <p:nvPr>
            <p:ph type="body" sz="half" idx="2"/>
          </p:nvPr>
        </p:nvSpPr>
        <p:spPr>
          <a:xfrm>
            <a:off x="304799" y="6096000"/>
            <a:ext cx="7772401" cy="609600"/>
          </a:xfrm>
        </p:spPr>
        <p:txBody>
          <a:bodyPr>
            <a:normAutofit/>
          </a:bodyPr>
          <a:lstStyle/>
          <a:p>
            <a:pPr eaLnBrk="1" hangingPunct="1">
              <a:lnSpc>
                <a:spcPct val="90000"/>
              </a:lnSpc>
              <a:buFont typeface="Wingdings" pitchFamily="2" charset="2"/>
              <a:buNone/>
            </a:pPr>
            <a:endParaRPr lang="en-GB" altLang="en-US" sz="1100" dirty="0"/>
          </a:p>
          <a:p>
            <a:pPr eaLnBrk="1" hangingPunct="1">
              <a:lnSpc>
                <a:spcPct val="90000"/>
              </a:lnSpc>
              <a:buFont typeface="Wingdings" pitchFamily="2" charset="2"/>
              <a:buNone/>
            </a:pPr>
            <a:br>
              <a:rPr lang="en-GB" altLang="en-US" sz="1100" b="1" dirty="0"/>
            </a:br>
            <a:endParaRPr lang="en-GB" altLang="en-US" sz="1100" b="1" dirty="0"/>
          </a:p>
        </p:txBody>
      </p:sp>
      <p:pic>
        <p:nvPicPr>
          <p:cNvPr id="1026" name="Picture 2" descr="There is No Questioning the Power of the Question - Business 2 Community">
            <a:extLst>
              <a:ext uri="{FF2B5EF4-FFF2-40B4-BE49-F238E27FC236}">
                <a16:creationId xmlns:a16="http://schemas.microsoft.com/office/drawing/2014/main" id="{1F1DC640-B0D6-420B-A11C-A277B10290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9580" y="381000"/>
            <a:ext cx="4942840" cy="4942840"/>
          </a:xfrm>
          <a:prstGeom prst="rect">
            <a:avLst/>
          </a:prstGeom>
          <a:solidFill>
            <a:srgbClr val="FFFFFF"/>
          </a:solidFill>
        </p:spPr>
      </p:pic>
    </p:spTree>
    <p:extLst>
      <p:ext uri="{BB962C8B-B14F-4D97-AF65-F5344CB8AC3E}">
        <p14:creationId xmlns:p14="http://schemas.microsoft.com/office/powerpoint/2010/main" val="292506364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1408" y="-243408"/>
            <a:ext cx="7632700" cy="2305051"/>
          </a:xfrm>
        </p:spPr>
        <p:txBody>
          <a:bodyPr/>
          <a:lstStyle/>
          <a:p>
            <a:pPr eaLnBrk="1" hangingPunct="1"/>
            <a:r>
              <a:rPr lang="en-GB" altLang="en-US" b="1" dirty="0">
                <a:solidFill>
                  <a:srgbClr val="1F497D"/>
                </a:solidFill>
                <a:latin typeface="+mn-lt"/>
              </a:rPr>
              <a:t>What is Community Resilience?</a:t>
            </a:r>
          </a:p>
        </p:txBody>
      </p:sp>
      <p:sp>
        <p:nvSpPr>
          <p:cNvPr id="4099" name="Rectangle 3"/>
          <p:cNvSpPr>
            <a:spLocks noGrp="1" noChangeArrowheads="1"/>
          </p:cNvSpPr>
          <p:nvPr>
            <p:ph idx="1"/>
          </p:nvPr>
        </p:nvSpPr>
        <p:spPr>
          <a:xfrm>
            <a:off x="25772" y="1412776"/>
            <a:ext cx="8229600" cy="1800200"/>
          </a:xfrm>
        </p:spPr>
        <p:txBody>
          <a:bodyPr>
            <a:normAutofit/>
          </a:bodyPr>
          <a:lstStyle/>
          <a:p>
            <a:pPr algn="ctr" eaLnBrk="1" hangingPunct="1">
              <a:buFont typeface="Wingdings" pitchFamily="2" charset="2"/>
              <a:buNone/>
            </a:pPr>
            <a:r>
              <a:rPr lang="en-GB" altLang="en-US" sz="3200" i="1" dirty="0">
                <a:solidFill>
                  <a:srgbClr val="1F497D"/>
                </a:solidFill>
              </a:rPr>
              <a:t>Communities</a:t>
            </a:r>
            <a:r>
              <a:rPr lang="en-GB" altLang="en-US" sz="3200" dirty="0">
                <a:solidFill>
                  <a:srgbClr val="1F497D"/>
                </a:solidFill>
              </a:rPr>
              <a:t> and individuals using local</a:t>
            </a:r>
            <a:r>
              <a:rPr lang="en-US" altLang="en-US" sz="3200" dirty="0">
                <a:solidFill>
                  <a:srgbClr val="1F497D"/>
                </a:solidFill>
              </a:rPr>
              <a:t> </a:t>
            </a:r>
            <a:r>
              <a:rPr lang="en-GB" altLang="en-US" sz="3200" dirty="0">
                <a:solidFill>
                  <a:srgbClr val="1F497D"/>
                </a:solidFill>
              </a:rPr>
              <a:t>resources and expertise to help themselves </a:t>
            </a:r>
            <a:r>
              <a:rPr lang="en-US" altLang="en-US" sz="3200" dirty="0">
                <a:solidFill>
                  <a:srgbClr val="1F497D"/>
                </a:solidFill>
              </a:rPr>
              <a:t>to prepare for and respond to an emergency.</a:t>
            </a:r>
            <a:endParaRPr lang="en-GB" altLang="en-US" sz="3200" dirty="0">
              <a:solidFill>
                <a:srgbClr val="1F497D"/>
              </a:solidFill>
            </a:endParaRPr>
          </a:p>
        </p:txBody>
      </p:sp>
      <p:pic>
        <p:nvPicPr>
          <p:cNvPr id="4101" name="Picture 5" descr="Weard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3141911"/>
            <a:ext cx="44767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04101"/>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620000" cy="1143000"/>
          </a:xfrm>
        </p:spPr>
        <p:txBody>
          <a:bodyPr rtlCol="0" anchor="ctr">
            <a:noAutofit/>
          </a:bodyPr>
          <a:lstStyle/>
          <a:p>
            <a:pPr eaLnBrk="1" fontAlgn="auto" hangingPunct="1">
              <a:lnSpc>
                <a:spcPct val="90000"/>
              </a:lnSpc>
              <a:spcAft>
                <a:spcPts val="0"/>
              </a:spcAft>
              <a:defRPr/>
            </a:pPr>
            <a:r>
              <a:rPr lang="en-GB" b="1" dirty="0">
                <a:latin typeface="+mn-lt"/>
              </a:rPr>
              <a:t>Community Resilience is NOT about:</a:t>
            </a:r>
          </a:p>
        </p:txBody>
      </p:sp>
      <p:pic>
        <p:nvPicPr>
          <p:cNvPr id="2" name="Picture 2" descr="http://www.highwaysindustry.com/wp-content/uploads/2014/12/VIDEO-Shocking-New-CCTV-Reveals-Road-Worker-Near-Misses-32.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239" r="16574" b="-1"/>
          <a:stretch/>
        </p:blipFill>
        <p:spPr bwMode="auto">
          <a:xfrm>
            <a:off x="457200" y="1536192"/>
            <a:ext cx="3657600" cy="4590288"/>
          </a:xfrm>
          <a:prstGeom prst="rect">
            <a:avLst/>
          </a:prstGeom>
          <a:solidFill>
            <a:srgbClr val="FFFFFF"/>
          </a:solidFill>
        </p:spPr>
      </p:pic>
      <p:sp>
        <p:nvSpPr>
          <p:cNvPr id="5123" name="Rectangle 3"/>
          <p:cNvSpPr>
            <a:spLocks noGrp="1" noChangeArrowheads="1"/>
          </p:cNvSpPr>
          <p:nvPr>
            <p:ph sz="half" idx="2"/>
          </p:nvPr>
        </p:nvSpPr>
        <p:spPr>
          <a:xfrm>
            <a:off x="4419600" y="1536192"/>
            <a:ext cx="3896816" cy="4590288"/>
          </a:xfrm>
        </p:spPr>
        <p:txBody>
          <a:bodyPr>
            <a:normAutofit/>
          </a:bodyPr>
          <a:lstStyle/>
          <a:p>
            <a:pPr eaLnBrk="1" hangingPunct="1"/>
            <a:r>
              <a:rPr lang="en-GB" altLang="en-US" dirty="0">
                <a:solidFill>
                  <a:srgbClr val="1F497D"/>
                </a:solidFill>
              </a:rPr>
              <a:t>Doing the work of the emergency services or the Council.</a:t>
            </a:r>
          </a:p>
          <a:p>
            <a:pPr marL="114300" indent="0" eaLnBrk="1" hangingPunct="1">
              <a:buNone/>
            </a:pPr>
            <a:endParaRPr lang="en-GB" altLang="en-US" dirty="0">
              <a:solidFill>
                <a:srgbClr val="1F497D"/>
              </a:solidFill>
            </a:endParaRPr>
          </a:p>
          <a:p>
            <a:pPr eaLnBrk="1" hangingPunct="1"/>
            <a:r>
              <a:rPr lang="en-GB" altLang="en-US" dirty="0">
                <a:solidFill>
                  <a:srgbClr val="1F497D"/>
                </a:solidFill>
              </a:rPr>
              <a:t>Cuts to services.</a:t>
            </a:r>
          </a:p>
          <a:p>
            <a:pPr marL="114300" indent="0" eaLnBrk="1" hangingPunct="1">
              <a:buNone/>
            </a:pPr>
            <a:endParaRPr lang="en-GB" altLang="en-US" dirty="0">
              <a:solidFill>
                <a:srgbClr val="1F497D"/>
              </a:solidFill>
            </a:endParaRPr>
          </a:p>
          <a:p>
            <a:pPr eaLnBrk="1" hangingPunct="1"/>
            <a:r>
              <a:rPr lang="en-GB" altLang="en-US" dirty="0">
                <a:solidFill>
                  <a:srgbClr val="1F497D"/>
                </a:solidFill>
              </a:rPr>
              <a:t>Putting yourself or others in danger.</a:t>
            </a:r>
          </a:p>
          <a:p>
            <a:pPr eaLnBrk="1" hangingPunct="1"/>
            <a:endParaRPr lang="en-GB" altLang="en-US" dirty="0"/>
          </a:p>
        </p:txBody>
      </p:sp>
    </p:spTree>
    <p:extLst>
      <p:ext uri="{BB962C8B-B14F-4D97-AF65-F5344CB8AC3E}">
        <p14:creationId xmlns:p14="http://schemas.microsoft.com/office/powerpoint/2010/main" val="179329044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03648" y="125413"/>
            <a:ext cx="7561262" cy="1143000"/>
          </a:xfrm>
        </p:spPr>
        <p:txBody>
          <a:bodyPr/>
          <a:lstStyle/>
          <a:p>
            <a:pPr eaLnBrk="1" hangingPunct="1"/>
            <a:r>
              <a:rPr lang="en-GB" altLang="en-US" b="1" dirty="0">
                <a:latin typeface="+mn-lt"/>
              </a:rPr>
              <a:t>What Are The Risks?</a:t>
            </a:r>
          </a:p>
        </p:txBody>
      </p:sp>
      <p:sp>
        <p:nvSpPr>
          <p:cNvPr id="8195" name="Rectangle 3"/>
          <p:cNvSpPr>
            <a:spLocks noGrp="1" noChangeArrowheads="1"/>
          </p:cNvSpPr>
          <p:nvPr>
            <p:ph idx="1"/>
          </p:nvPr>
        </p:nvSpPr>
        <p:spPr>
          <a:xfrm>
            <a:off x="251520" y="1135064"/>
            <a:ext cx="7543800" cy="5186362"/>
          </a:xfrm>
        </p:spPr>
        <p:txBody>
          <a:bodyPr>
            <a:normAutofit/>
          </a:bodyPr>
          <a:lstStyle/>
          <a:p>
            <a:pPr eaLnBrk="1" hangingPunct="1">
              <a:defRPr/>
            </a:pPr>
            <a:r>
              <a:rPr lang="en-GB" altLang="en-US" sz="3000" dirty="0">
                <a:solidFill>
                  <a:srgbClr val="1F497D"/>
                </a:solidFill>
              </a:rPr>
              <a:t>Severe Weather</a:t>
            </a:r>
          </a:p>
          <a:p>
            <a:pPr eaLnBrk="1" hangingPunct="1">
              <a:defRPr/>
            </a:pPr>
            <a:r>
              <a:rPr lang="en-GB" altLang="en-US" sz="3000" dirty="0">
                <a:solidFill>
                  <a:srgbClr val="1F497D"/>
                </a:solidFill>
              </a:rPr>
              <a:t>Flooding</a:t>
            </a:r>
          </a:p>
          <a:p>
            <a:pPr eaLnBrk="1" hangingPunct="1">
              <a:defRPr/>
            </a:pPr>
            <a:r>
              <a:rPr lang="en-GB" altLang="en-US" sz="3000" dirty="0">
                <a:solidFill>
                  <a:srgbClr val="1F497D"/>
                </a:solidFill>
              </a:rPr>
              <a:t>Pandemic Flu</a:t>
            </a:r>
          </a:p>
          <a:p>
            <a:pPr eaLnBrk="1" hangingPunct="1">
              <a:defRPr/>
            </a:pPr>
            <a:r>
              <a:rPr lang="en-GB" altLang="en-US" sz="3000" dirty="0">
                <a:solidFill>
                  <a:srgbClr val="1F497D"/>
                </a:solidFill>
              </a:rPr>
              <a:t>Power cut</a:t>
            </a:r>
          </a:p>
          <a:p>
            <a:pPr eaLnBrk="1" hangingPunct="1">
              <a:defRPr/>
            </a:pPr>
            <a:r>
              <a:rPr lang="en-GB" altLang="en-US" sz="3000" dirty="0">
                <a:solidFill>
                  <a:srgbClr val="1F497D"/>
                </a:solidFill>
              </a:rPr>
              <a:t>Environmental contamination</a:t>
            </a:r>
          </a:p>
          <a:p>
            <a:pPr eaLnBrk="1" hangingPunct="1">
              <a:defRPr/>
            </a:pPr>
            <a:r>
              <a:rPr lang="en-GB" altLang="en-US" sz="3000" dirty="0">
                <a:solidFill>
                  <a:srgbClr val="1F497D"/>
                </a:solidFill>
              </a:rPr>
              <a:t>Landslip</a:t>
            </a:r>
          </a:p>
          <a:p>
            <a:pPr eaLnBrk="1" hangingPunct="1">
              <a:defRPr/>
            </a:pPr>
            <a:r>
              <a:rPr lang="en-GB" altLang="en-US" sz="3000" dirty="0">
                <a:solidFill>
                  <a:srgbClr val="1F497D"/>
                </a:solidFill>
              </a:rPr>
              <a:t>Animal disease</a:t>
            </a:r>
          </a:p>
          <a:p>
            <a:pPr eaLnBrk="1" hangingPunct="1">
              <a:defRPr/>
            </a:pPr>
            <a:endParaRPr lang="en-GB" altLang="en-US" sz="3600" b="1" dirty="0">
              <a:solidFill>
                <a:srgbClr val="1F497D"/>
              </a:solidFill>
            </a:endParaRPr>
          </a:p>
          <a:p>
            <a:pPr marL="0" indent="0" eaLnBrk="1" hangingPunct="1">
              <a:buFont typeface="Arial" charset="0"/>
              <a:buNone/>
              <a:defRPr/>
            </a:pPr>
            <a:endParaRPr lang="en-GB" altLang="en-US" sz="3600" b="1" dirty="0">
              <a:solidFill>
                <a:srgbClr val="1F497D"/>
              </a:solidFill>
            </a:endParaRPr>
          </a:p>
        </p:txBody>
      </p:sp>
      <p:pic>
        <p:nvPicPr>
          <p:cNvPr id="8197" name="Picture 2"/>
          <p:cNvPicPr>
            <a:picLocks noChangeAspect="1"/>
          </p:cNvPicPr>
          <p:nvPr/>
        </p:nvPicPr>
        <p:blipFill>
          <a:blip r:embed="rId3">
            <a:extLst>
              <a:ext uri="{28A0092B-C50C-407E-A947-70E740481C1C}">
                <a14:useLocalDpi xmlns:a14="http://schemas.microsoft.com/office/drawing/2010/main" val="0"/>
              </a:ext>
            </a:extLst>
          </a:blip>
          <a:srcRect l="25732" r="33051" b="29321"/>
          <a:stretch>
            <a:fillRect/>
          </a:stretch>
        </p:blipFill>
        <p:spPr bwMode="auto">
          <a:xfrm>
            <a:off x="5970098" y="1130346"/>
            <a:ext cx="233997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rick building with a sign on it&#10;&#10;Description automatically generated with low confidence">
            <a:extLst>
              <a:ext uri="{FF2B5EF4-FFF2-40B4-BE49-F238E27FC236}">
                <a16:creationId xmlns:a16="http://schemas.microsoft.com/office/drawing/2014/main" id="{8B84C2FD-B06F-4557-A4FC-29537C54A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3428999"/>
            <a:ext cx="1921257" cy="2759365"/>
          </a:xfrm>
          <a:prstGeom prst="rect">
            <a:avLst/>
          </a:prstGeom>
        </p:spPr>
      </p:pic>
      <p:pic>
        <p:nvPicPr>
          <p:cNvPr id="6" name="Picture 5" descr="A picture containing transport, outdoor&#10;&#10;Description automatically generated">
            <a:extLst>
              <a:ext uri="{FF2B5EF4-FFF2-40B4-BE49-F238E27FC236}">
                <a16:creationId xmlns:a16="http://schemas.microsoft.com/office/drawing/2014/main" id="{BD73D2F1-5520-48AB-B35B-1AC0190201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947889" y="4266011"/>
            <a:ext cx="2852936" cy="2139702"/>
          </a:xfrm>
          <a:prstGeom prst="rect">
            <a:avLst/>
          </a:prstGeom>
        </p:spPr>
      </p:pic>
    </p:spTree>
    <p:extLst>
      <p:ext uri="{BB962C8B-B14F-4D97-AF65-F5344CB8AC3E}">
        <p14:creationId xmlns:p14="http://schemas.microsoft.com/office/powerpoint/2010/main" val="2302827287"/>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normAutofit/>
          </a:bodyPr>
          <a:lstStyle/>
          <a:p>
            <a:r>
              <a:rPr lang="en-GB" b="1" dirty="0">
                <a:latin typeface="+mn-lt"/>
              </a:rPr>
              <a:t>It doesn’t have to be a big emergency….</a:t>
            </a:r>
          </a:p>
        </p:txBody>
      </p:sp>
      <p:sp>
        <p:nvSpPr>
          <p:cNvPr id="3" name="Content Placeholder 2"/>
          <p:cNvSpPr>
            <a:spLocks noGrp="1"/>
          </p:cNvSpPr>
          <p:nvPr>
            <p:ph type="body" sz="half" idx="2"/>
          </p:nvPr>
        </p:nvSpPr>
        <p:spPr>
          <a:xfrm>
            <a:off x="304799" y="6096000"/>
            <a:ext cx="7772401" cy="609600"/>
          </a:xfrm>
        </p:spPr>
        <p:txBody>
          <a:bodyPr>
            <a:normAutofit/>
          </a:bodyPr>
          <a:lstStyle/>
          <a:p>
            <a:pPr marL="114300" indent="0">
              <a:buNone/>
            </a:pPr>
            <a:r>
              <a:rPr lang="en-GB" dirty="0">
                <a:solidFill>
                  <a:srgbClr val="1F497D"/>
                </a:solidFill>
              </a:rPr>
              <a:t>…it could be heavy snow that puts vulnerable people at risk</a:t>
            </a:r>
          </a:p>
        </p:txBody>
      </p:sp>
      <p:pic>
        <p:nvPicPr>
          <p:cNvPr id="4" name="Picture 1">
            <a:extLst>
              <a:ext uri="{FF2B5EF4-FFF2-40B4-BE49-F238E27FC236}">
                <a16:creationId xmlns:a16="http://schemas.microsoft.com/office/drawing/2014/main" id="{2555B9AE-1E22-4BAD-86E5-2D2C564379AA}"/>
              </a:ext>
            </a:extLst>
          </p:cNvPr>
          <p:cNvPicPr>
            <a:picLocks noChangeAspect="1"/>
          </p:cNvPicPr>
          <p:nvPr/>
        </p:nvPicPr>
        <p:blipFill>
          <a:blip r:embed="rId2">
            <a:extLst>
              <a:ext uri="{28A0092B-C50C-407E-A947-70E740481C1C}">
                <a14:useLocalDpi xmlns:a14="http://schemas.microsoft.com/office/drawing/2010/main" val="0"/>
              </a:ext>
            </a:extLst>
          </a:blip>
          <a:srcRect l="28471" t="2335" r="23544" b="18719"/>
          <a:stretch>
            <a:fillRect/>
          </a:stretch>
        </p:blipFill>
        <p:spPr bwMode="auto">
          <a:xfrm>
            <a:off x="1520458" y="381000"/>
            <a:ext cx="5341083" cy="4942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62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76000" y="553761"/>
            <a:ext cx="7620000" cy="1143000"/>
          </a:xfrm>
        </p:spPr>
        <p:txBody>
          <a:bodyPr anchor="ctr">
            <a:noAutofit/>
          </a:bodyPr>
          <a:lstStyle/>
          <a:p>
            <a:pPr eaLnBrk="1" hangingPunct="1"/>
            <a:r>
              <a:rPr lang="en-GB" altLang="en-US" b="1" dirty="0">
                <a:latin typeface="+mn-lt"/>
              </a:rPr>
              <a:t>Why is community resilience important?</a:t>
            </a:r>
          </a:p>
        </p:txBody>
      </p:sp>
      <p:pic>
        <p:nvPicPr>
          <p:cNvPr id="1026" name="Picture 2" descr="Why do people join communities?. Originally answered Aug 13, 2017 | by Stan  Garfield | Medium">
            <a:extLst>
              <a:ext uri="{FF2B5EF4-FFF2-40B4-BE49-F238E27FC236}">
                <a16:creationId xmlns:a16="http://schemas.microsoft.com/office/drawing/2014/main" id="{A5DC3C0E-2B9F-4F34-BEC2-7163AB73F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930652"/>
            <a:ext cx="3657600" cy="1801368"/>
          </a:xfrm>
          <a:prstGeom prst="rect">
            <a:avLst/>
          </a:prstGeom>
          <a:solidFill>
            <a:srgbClr val="FFFFFF"/>
          </a:solidFill>
        </p:spPr>
      </p:pic>
      <p:sp>
        <p:nvSpPr>
          <p:cNvPr id="6147" name="Rectangle 3"/>
          <p:cNvSpPr>
            <a:spLocks noGrp="1" noChangeArrowheads="1"/>
          </p:cNvSpPr>
          <p:nvPr>
            <p:ph sz="half" idx="2"/>
          </p:nvPr>
        </p:nvSpPr>
        <p:spPr>
          <a:xfrm>
            <a:off x="4135778" y="1916832"/>
            <a:ext cx="4180638" cy="4590288"/>
          </a:xfrm>
        </p:spPr>
        <p:txBody>
          <a:bodyPr>
            <a:normAutofit fontScale="92500" lnSpcReduction="20000"/>
          </a:bodyPr>
          <a:lstStyle/>
          <a:p>
            <a:pPr eaLnBrk="1" hangingPunct="1">
              <a:lnSpc>
                <a:spcPct val="90000"/>
              </a:lnSpc>
              <a:spcAft>
                <a:spcPts val="1800"/>
              </a:spcAft>
              <a:defRPr/>
            </a:pPr>
            <a:r>
              <a:rPr lang="en-GB" altLang="en-US" sz="2600" dirty="0">
                <a:solidFill>
                  <a:srgbClr val="1F497D"/>
                </a:solidFill>
              </a:rPr>
              <a:t>You have valuable local knowledge</a:t>
            </a:r>
          </a:p>
          <a:p>
            <a:pPr eaLnBrk="1" hangingPunct="1">
              <a:lnSpc>
                <a:spcPct val="90000"/>
              </a:lnSpc>
              <a:spcAft>
                <a:spcPts val="1800"/>
              </a:spcAft>
              <a:defRPr/>
            </a:pPr>
            <a:r>
              <a:rPr lang="en-GB" altLang="en-US" sz="2600" dirty="0">
                <a:solidFill>
                  <a:srgbClr val="1F497D"/>
                </a:solidFill>
              </a:rPr>
              <a:t>You can protect you and your family</a:t>
            </a:r>
          </a:p>
          <a:p>
            <a:pPr eaLnBrk="1" hangingPunct="1">
              <a:lnSpc>
                <a:spcPct val="90000"/>
              </a:lnSpc>
              <a:spcAft>
                <a:spcPts val="1800"/>
              </a:spcAft>
              <a:defRPr/>
            </a:pPr>
            <a:r>
              <a:rPr lang="en-GB" altLang="en-US" sz="2600" dirty="0">
                <a:solidFill>
                  <a:srgbClr val="1F497D"/>
                </a:solidFill>
              </a:rPr>
              <a:t>You can protect your </a:t>
            </a:r>
            <a:r>
              <a:rPr lang="en-GB" altLang="en-US" sz="2600" dirty="0" err="1">
                <a:solidFill>
                  <a:srgbClr val="1F497D"/>
                </a:solidFill>
              </a:rPr>
              <a:t>ho</a:t>
            </a:r>
            <a:r>
              <a:rPr lang="en-US" altLang="en-US" sz="2600" dirty="0">
                <a:solidFill>
                  <a:srgbClr val="1F497D"/>
                </a:solidFill>
              </a:rPr>
              <a:t>me and belongings</a:t>
            </a:r>
          </a:p>
          <a:p>
            <a:pPr eaLnBrk="1" hangingPunct="1">
              <a:lnSpc>
                <a:spcPct val="90000"/>
              </a:lnSpc>
              <a:spcAft>
                <a:spcPts val="1800"/>
              </a:spcAft>
              <a:defRPr/>
            </a:pPr>
            <a:r>
              <a:rPr lang="en-US" altLang="en-US" sz="2600" dirty="0">
                <a:solidFill>
                  <a:srgbClr val="1F497D"/>
                </a:solidFill>
              </a:rPr>
              <a:t>You can help friends and </a:t>
            </a:r>
            <a:r>
              <a:rPr lang="en-US" altLang="en-US" sz="2600" dirty="0" err="1">
                <a:solidFill>
                  <a:srgbClr val="1F497D"/>
                </a:solidFill>
              </a:rPr>
              <a:t>neighbours</a:t>
            </a:r>
            <a:endParaRPr lang="en-US" altLang="en-US" sz="2600" dirty="0">
              <a:solidFill>
                <a:srgbClr val="1F497D"/>
              </a:solidFill>
            </a:endParaRPr>
          </a:p>
          <a:p>
            <a:pPr eaLnBrk="1" hangingPunct="1">
              <a:lnSpc>
                <a:spcPct val="90000"/>
              </a:lnSpc>
              <a:spcAft>
                <a:spcPts val="1800"/>
              </a:spcAft>
              <a:defRPr/>
            </a:pPr>
            <a:r>
              <a:rPr lang="en-US" altLang="en-US" sz="2600" dirty="0">
                <a:solidFill>
                  <a:srgbClr val="1F497D"/>
                </a:solidFill>
              </a:rPr>
              <a:t>You can help your community recover from an emergency</a:t>
            </a:r>
            <a:endParaRPr lang="en-GB" altLang="en-US" sz="2600" dirty="0">
              <a:solidFill>
                <a:srgbClr val="1F497D"/>
              </a:solidFill>
            </a:endParaRPr>
          </a:p>
          <a:p>
            <a:pPr eaLnBrk="1" hangingPunct="1">
              <a:lnSpc>
                <a:spcPct val="90000"/>
              </a:lnSpc>
              <a:spcAft>
                <a:spcPts val="1800"/>
              </a:spcAft>
              <a:defRPr/>
            </a:pPr>
            <a:endParaRPr lang="en-GB" altLang="en-US" sz="2000" dirty="0"/>
          </a:p>
          <a:p>
            <a:pPr eaLnBrk="1" hangingPunct="1">
              <a:lnSpc>
                <a:spcPct val="90000"/>
              </a:lnSpc>
              <a:spcAft>
                <a:spcPts val="1800"/>
              </a:spcAft>
              <a:defRPr/>
            </a:pPr>
            <a:endParaRPr lang="en-GB" altLang="en-US" sz="2000" dirty="0"/>
          </a:p>
        </p:txBody>
      </p:sp>
    </p:spTree>
    <p:extLst>
      <p:ext uri="{BB962C8B-B14F-4D97-AF65-F5344CB8AC3E}">
        <p14:creationId xmlns:p14="http://schemas.microsoft.com/office/powerpoint/2010/main" val="2955184572"/>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7620000" cy="1143000"/>
          </a:xfrm>
        </p:spPr>
        <p:txBody>
          <a:bodyPr rtlCol="0" anchor="ctr">
            <a:normAutofit/>
          </a:bodyPr>
          <a:lstStyle/>
          <a:p>
            <a:pPr eaLnBrk="1" fontAlgn="auto" hangingPunct="1">
              <a:spcAft>
                <a:spcPts val="0"/>
              </a:spcAft>
              <a:defRPr/>
            </a:pPr>
            <a:r>
              <a:rPr lang="en-GB" b="1" dirty="0">
                <a:latin typeface="+mn-lt"/>
              </a:rPr>
              <a:t>How can you help?</a:t>
            </a:r>
          </a:p>
        </p:txBody>
      </p:sp>
      <p:pic>
        <p:nvPicPr>
          <p:cNvPr id="2050" name="Picture 2" descr="The best local knowledge to have | Steve and Jon's best things">
            <a:extLst>
              <a:ext uri="{FF2B5EF4-FFF2-40B4-BE49-F238E27FC236}">
                <a16:creationId xmlns:a16="http://schemas.microsoft.com/office/drawing/2014/main" id="{6BA2CEE0-E5B4-4213-A01C-ADB0B7D5A6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2272284"/>
            <a:ext cx="3657600" cy="3118103"/>
          </a:xfrm>
          <a:prstGeom prst="rect">
            <a:avLst/>
          </a:prstGeom>
          <a:solidFill>
            <a:srgbClr val="FFFFFF"/>
          </a:solidFill>
        </p:spPr>
      </p:pic>
      <p:sp>
        <p:nvSpPr>
          <p:cNvPr id="10243" name="Rectangle 3"/>
          <p:cNvSpPr>
            <a:spLocks noGrp="1" noChangeArrowheads="1"/>
          </p:cNvSpPr>
          <p:nvPr>
            <p:ph sz="half" idx="2"/>
          </p:nvPr>
        </p:nvSpPr>
        <p:spPr>
          <a:xfrm>
            <a:off x="4114800" y="1536192"/>
            <a:ext cx="3962400" cy="5047170"/>
          </a:xfrm>
        </p:spPr>
        <p:txBody>
          <a:bodyPr>
            <a:normAutofit/>
          </a:bodyPr>
          <a:lstStyle/>
          <a:p>
            <a:pPr eaLnBrk="1" hangingPunct="1">
              <a:lnSpc>
                <a:spcPct val="90000"/>
              </a:lnSpc>
              <a:spcAft>
                <a:spcPts val="1200"/>
              </a:spcAft>
            </a:pPr>
            <a:r>
              <a:rPr lang="en-GB" altLang="en-US" sz="2200" dirty="0">
                <a:solidFill>
                  <a:srgbClr val="1F497D"/>
                </a:solidFill>
              </a:rPr>
              <a:t>Direct emergency services to specific locations</a:t>
            </a:r>
          </a:p>
          <a:p>
            <a:pPr eaLnBrk="1" hangingPunct="1">
              <a:lnSpc>
                <a:spcPct val="90000"/>
              </a:lnSpc>
              <a:spcAft>
                <a:spcPts val="1200"/>
              </a:spcAft>
            </a:pPr>
            <a:r>
              <a:rPr lang="en-GB" altLang="en-US" sz="2200" dirty="0">
                <a:solidFill>
                  <a:srgbClr val="1F497D"/>
                </a:solidFill>
              </a:rPr>
              <a:t>Advise and warn neighbours (to prepare)</a:t>
            </a:r>
          </a:p>
          <a:p>
            <a:pPr eaLnBrk="1" hangingPunct="1">
              <a:lnSpc>
                <a:spcPct val="90000"/>
              </a:lnSpc>
              <a:spcAft>
                <a:spcPts val="1200"/>
              </a:spcAft>
            </a:pPr>
            <a:r>
              <a:rPr lang="en-GB" altLang="en-US" sz="2200" dirty="0">
                <a:solidFill>
                  <a:srgbClr val="1F497D"/>
                </a:solidFill>
              </a:rPr>
              <a:t>Monitor and support residents </a:t>
            </a:r>
          </a:p>
          <a:p>
            <a:pPr eaLnBrk="1" hangingPunct="1">
              <a:lnSpc>
                <a:spcPct val="90000"/>
              </a:lnSpc>
              <a:spcAft>
                <a:spcPts val="1200"/>
              </a:spcAft>
            </a:pPr>
            <a:r>
              <a:rPr lang="en-GB" altLang="en-US" sz="2200" dirty="0">
                <a:solidFill>
                  <a:srgbClr val="1F497D"/>
                </a:solidFill>
              </a:rPr>
              <a:t>Use your local knowledge to inform plans</a:t>
            </a:r>
          </a:p>
          <a:p>
            <a:pPr eaLnBrk="1" hangingPunct="1">
              <a:lnSpc>
                <a:spcPct val="90000"/>
              </a:lnSpc>
              <a:spcAft>
                <a:spcPts val="1200"/>
              </a:spcAft>
            </a:pPr>
            <a:r>
              <a:rPr lang="en-GB" altLang="en-US" sz="2200" dirty="0">
                <a:solidFill>
                  <a:srgbClr val="1F497D"/>
                </a:solidFill>
              </a:rPr>
              <a:t>Help to protect vulnerable properties</a:t>
            </a:r>
          </a:p>
          <a:p>
            <a:pPr eaLnBrk="1" hangingPunct="1">
              <a:lnSpc>
                <a:spcPct val="90000"/>
              </a:lnSpc>
              <a:spcAft>
                <a:spcPts val="1200"/>
              </a:spcAft>
            </a:pPr>
            <a:r>
              <a:rPr lang="en-GB" altLang="en-US" sz="2200" dirty="0">
                <a:solidFill>
                  <a:srgbClr val="1F497D"/>
                </a:solidFill>
              </a:rPr>
              <a:t>Assist in getting back to normality</a:t>
            </a:r>
          </a:p>
          <a:p>
            <a:pPr eaLnBrk="1" hangingPunct="1">
              <a:lnSpc>
                <a:spcPct val="90000"/>
              </a:lnSpc>
              <a:spcAft>
                <a:spcPts val="1200"/>
              </a:spcAft>
            </a:pPr>
            <a:endParaRPr lang="en-GB" altLang="en-US" sz="1800" dirty="0"/>
          </a:p>
        </p:txBody>
      </p:sp>
    </p:spTree>
    <p:extLst>
      <p:ext uri="{BB962C8B-B14F-4D97-AF65-F5344CB8AC3E}">
        <p14:creationId xmlns:p14="http://schemas.microsoft.com/office/powerpoint/2010/main" val="2407354346"/>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1520" y="120153"/>
            <a:ext cx="8136904" cy="1655763"/>
          </a:xfrm>
        </p:spPr>
        <p:txBody>
          <a:bodyPr rtlCol="0">
            <a:normAutofit/>
          </a:bodyPr>
          <a:lstStyle/>
          <a:p>
            <a:pPr eaLnBrk="1" fontAlgn="auto" hangingPunct="1">
              <a:spcAft>
                <a:spcPts val="0"/>
              </a:spcAft>
              <a:defRPr/>
            </a:pPr>
            <a:r>
              <a:rPr lang="en-GB" b="1" dirty="0">
                <a:latin typeface="+mn-lt"/>
              </a:rPr>
              <a:t>What Can a Community Emergency Group Do?</a:t>
            </a:r>
          </a:p>
        </p:txBody>
      </p:sp>
      <p:sp>
        <p:nvSpPr>
          <p:cNvPr id="15363" name="Rectangle 3"/>
          <p:cNvSpPr>
            <a:spLocks noGrp="1" noChangeArrowheads="1"/>
          </p:cNvSpPr>
          <p:nvPr>
            <p:ph idx="1"/>
          </p:nvPr>
        </p:nvSpPr>
        <p:spPr>
          <a:xfrm>
            <a:off x="251520" y="1988840"/>
            <a:ext cx="7920880" cy="3921125"/>
          </a:xfrm>
        </p:spPr>
        <p:txBody>
          <a:bodyPr>
            <a:noAutofit/>
          </a:bodyPr>
          <a:lstStyle/>
          <a:p>
            <a:pPr eaLnBrk="1" hangingPunct="1">
              <a:lnSpc>
                <a:spcPct val="90000"/>
              </a:lnSpc>
              <a:spcAft>
                <a:spcPts val="1200"/>
              </a:spcAft>
            </a:pPr>
            <a:r>
              <a:rPr lang="en-GB" altLang="en-US" sz="3200" dirty="0">
                <a:solidFill>
                  <a:srgbClr val="1F497D"/>
                </a:solidFill>
              </a:rPr>
              <a:t>Produce a Community Plan.</a:t>
            </a:r>
          </a:p>
          <a:p>
            <a:pPr eaLnBrk="1" hangingPunct="1">
              <a:lnSpc>
                <a:spcPct val="90000"/>
              </a:lnSpc>
              <a:spcAft>
                <a:spcPts val="1200"/>
              </a:spcAft>
            </a:pPr>
            <a:r>
              <a:rPr lang="en-GB" altLang="en-US" sz="3200" dirty="0">
                <a:solidFill>
                  <a:srgbClr val="1F497D"/>
                </a:solidFill>
              </a:rPr>
              <a:t>Agree in advance who does what, when and from where.</a:t>
            </a:r>
          </a:p>
          <a:p>
            <a:pPr eaLnBrk="1" hangingPunct="1">
              <a:lnSpc>
                <a:spcPct val="90000"/>
              </a:lnSpc>
              <a:spcAft>
                <a:spcPts val="1200"/>
              </a:spcAft>
            </a:pPr>
            <a:r>
              <a:rPr lang="en-GB" altLang="en-US" sz="3200" dirty="0">
                <a:solidFill>
                  <a:srgbClr val="1F497D"/>
                </a:solidFill>
              </a:rPr>
              <a:t>Promote and act.</a:t>
            </a:r>
          </a:p>
          <a:p>
            <a:pPr eaLnBrk="1" hangingPunct="1">
              <a:lnSpc>
                <a:spcPct val="90000"/>
              </a:lnSpc>
              <a:spcAft>
                <a:spcPts val="1200"/>
              </a:spcAft>
            </a:pPr>
            <a:r>
              <a:rPr lang="en-GB" altLang="en-US" sz="3200" dirty="0">
                <a:solidFill>
                  <a:srgbClr val="1F497D"/>
                </a:solidFill>
              </a:rPr>
              <a:t>Liaise with emergency services and Council.</a:t>
            </a:r>
          </a:p>
          <a:p>
            <a:pPr eaLnBrk="1" hangingPunct="1">
              <a:lnSpc>
                <a:spcPct val="90000"/>
              </a:lnSpc>
              <a:spcAft>
                <a:spcPts val="1200"/>
              </a:spcAft>
            </a:pPr>
            <a:r>
              <a:rPr lang="en-GB" altLang="en-US" sz="3200" dirty="0">
                <a:solidFill>
                  <a:srgbClr val="1F497D"/>
                </a:solidFill>
              </a:rPr>
              <a:t>Train and exercise.</a:t>
            </a:r>
          </a:p>
          <a:p>
            <a:pPr eaLnBrk="1" hangingPunct="1">
              <a:lnSpc>
                <a:spcPct val="90000"/>
              </a:lnSpc>
              <a:spcAft>
                <a:spcPts val="1200"/>
              </a:spcAft>
            </a:pPr>
            <a:r>
              <a:rPr lang="en-GB" altLang="en-US" sz="3200" dirty="0">
                <a:solidFill>
                  <a:srgbClr val="1F497D"/>
                </a:solidFill>
              </a:rPr>
              <a:t>Store equipment (e.g. sand bags).</a:t>
            </a:r>
          </a:p>
          <a:p>
            <a:pPr eaLnBrk="1" hangingPunct="1">
              <a:lnSpc>
                <a:spcPct val="90000"/>
              </a:lnSpc>
              <a:spcAft>
                <a:spcPts val="1200"/>
              </a:spcAft>
            </a:pPr>
            <a:endParaRPr lang="en-GB" altLang="en-US" sz="3200" dirty="0">
              <a:solidFill>
                <a:srgbClr val="1F497D"/>
              </a:solidFill>
            </a:endParaRPr>
          </a:p>
        </p:txBody>
      </p:sp>
    </p:spTree>
    <p:extLst>
      <p:ext uri="{BB962C8B-B14F-4D97-AF65-F5344CB8AC3E}">
        <p14:creationId xmlns:p14="http://schemas.microsoft.com/office/powerpoint/2010/main" val="3072207622"/>
      </p:ext>
    </p:extLst>
  </p:cSld>
  <p:clrMapOvr>
    <a:masterClrMapping/>
  </p:clrMapOvr>
  <p:transition spd="slow" advClick="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C186697B7125469C9CDEE3967D43D8" ma:contentTypeVersion="0" ma:contentTypeDescription="Create a new document." ma:contentTypeScope="" ma:versionID="aecb0fb65e6bef41161734bde938c4d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D1068D-C8EB-42FA-B443-6519720E0C74}">
  <ds:schemaRefs>
    <ds:schemaRef ds:uri="http://schemas.microsoft.com/sharepoint/v3/contenttype/forms"/>
  </ds:schemaRefs>
</ds:datastoreItem>
</file>

<file path=customXml/itemProps2.xml><?xml version="1.0" encoding="utf-8"?>
<ds:datastoreItem xmlns:ds="http://schemas.openxmlformats.org/officeDocument/2006/customXml" ds:itemID="{8DD63F13-6B41-4C5A-854F-DF4AF0236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12A880E-1A05-40B3-A851-31F610BD3FC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Adjacency</Template>
  <TotalTime>4365</TotalTime>
  <Words>755</Words>
  <Application>Microsoft Office PowerPoint</Application>
  <PresentationFormat>On-screen Show (4:3)</PresentationFormat>
  <Paragraphs>130</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Wingdings</vt:lpstr>
      <vt:lpstr>Adjacency</vt:lpstr>
      <vt:lpstr>Community Emergency Plans</vt:lpstr>
      <vt:lpstr>PowerPoint Presentation</vt:lpstr>
      <vt:lpstr>What is Community Resilience?</vt:lpstr>
      <vt:lpstr>Community Resilience is NOT about:</vt:lpstr>
      <vt:lpstr>What Are The Risks?</vt:lpstr>
      <vt:lpstr>It doesn’t have to be a big emergency….</vt:lpstr>
      <vt:lpstr>Why is community resilience important?</vt:lpstr>
      <vt:lpstr>How can you help?</vt:lpstr>
      <vt:lpstr>What Can a Community Emergency Group Do?</vt:lpstr>
      <vt:lpstr>The Plan</vt:lpstr>
      <vt:lpstr>The Roles</vt:lpstr>
      <vt:lpstr>The Process</vt:lpstr>
      <vt:lpstr>PowerPoint Presentation</vt:lpstr>
      <vt:lpstr>Flooding</vt:lpstr>
      <vt:lpstr>Community Flood Resilience</vt:lpstr>
      <vt:lpstr>Lanchester Community Emergency Plan</vt:lpstr>
      <vt:lpstr>Lanchester Community Emergency Plan</vt:lpstr>
      <vt:lpstr>Lanchester Community Emergency Plan</vt:lpstr>
      <vt:lpstr>Hurworth Community Resilience</vt:lpstr>
      <vt:lpstr>What help is available?</vt:lpstr>
      <vt:lpstr>Questions?</vt:lpstr>
    </vt:vector>
  </TitlesOfParts>
  <Company>Xentrall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(Silver) Officer Briefing</dc:title>
  <dc:creator>Andrew Winkworth</dc:creator>
  <cp:lastModifiedBy>Carole</cp:lastModifiedBy>
  <cp:revision>226</cp:revision>
  <cp:lastPrinted>2022-05-17T12:12:29Z</cp:lastPrinted>
  <dcterms:created xsi:type="dcterms:W3CDTF">2014-09-22T14:35:32Z</dcterms:created>
  <dcterms:modified xsi:type="dcterms:W3CDTF">2023-10-31T18:38:00Z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0x01010089C186697B7125469C9CDEE3967D43D8</vt:lpwstr>
  </property>
</Properties>
</file>